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2"/>
  </p:sldMasterIdLst>
  <p:notesMasterIdLst>
    <p:notesMasterId r:id="rId3"/>
  </p:notesMasterIdLst>
  <p:sldIdLst>
    <p:sldId id="257" r:id="rId4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AEEFB"/>
    <a:srgbClr val="FBC293"/>
    <a:srgbClr val="B8CF8B"/>
    <a:srgbClr val="FBE3D6"/>
    <a:srgbClr val="FCD5B5"/>
    <a:srgbClr val="D7E4BD"/>
    <a:srgbClr val="0F9E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054"/>
    <p:restoredTop sz="94660"/>
  </p:normalViewPr>
  <p:slideViewPr>
    <p:cSldViewPr snapToGrid="0">
      <p:cViewPr varScale="1">
        <p:scale>
          <a:sx n="110" d="100"/>
          <a:sy n="110" d="100"/>
        </p:scale>
        <p:origin x="-1878" y="-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presProps" Target="presProps.xml" /><Relationship Id="rId6" Type="http://schemas.openxmlformats.org/officeDocument/2006/relationships/viewProps" Target="viewProps.xml" /><Relationship Id="rId7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01304" y="739973"/>
            <a:ext cx="4933157" cy="369986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6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10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3924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9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9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1669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9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19314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3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4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9518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44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4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303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1351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57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58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5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60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61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62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409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6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67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363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71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173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75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7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7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7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6345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82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108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108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8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3723323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1027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7F79C8-9834-4250-9D56-D791FB342C01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102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9E9C47-809E-4B7B-81D2-79D3821778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9335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" name="タイトル 1"/>
          <p:cNvSpPr txBox="1"/>
          <p:nvPr/>
        </p:nvSpPr>
        <p:spPr>
          <a:xfrm>
            <a:off x="131624" y="2893218"/>
            <a:ext cx="8885385" cy="1856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ja-JP" altLang="en-US" sz="1800" b="1" dirty="0">
              <a:latin typeface="+mn-ea"/>
              <a:ea typeface="+mn-ea"/>
            </a:endParaRPr>
          </a:p>
        </p:txBody>
      </p:sp>
      <p:sp>
        <p:nvSpPr>
          <p:cNvPr id="1108" name="タイトル 1"/>
          <p:cNvSpPr txBox="1"/>
          <p:nvPr/>
        </p:nvSpPr>
        <p:spPr>
          <a:xfrm>
            <a:off x="131618" y="22355"/>
            <a:ext cx="8880767" cy="550342"/>
          </a:xfrm>
          <a:prstGeom prst="rect">
            <a:avLst/>
          </a:prstGeom>
          <a:solidFill>
            <a:schemeClr val="accent4"/>
          </a:solidFill>
        </p:spPr>
        <p:txBody>
          <a:bodyPr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令和７年度補正予算　重点支援地方交付金の活用状況について</a:t>
            </a:r>
            <a:endParaRPr lang="en-US" altLang="ja-JP" sz="1600" b="1" dirty="0">
              <a:solidFill>
                <a:schemeClr val="bg1"/>
              </a:solidFill>
              <a:latin typeface="+mn-ea"/>
              <a:ea typeface="+mn-ea"/>
            </a:endParaRPr>
          </a:p>
          <a:p>
            <a:pPr algn="ctr">
              <a:lnSpc>
                <a:spcPct val="110000"/>
              </a:lnSpc>
            </a:pPr>
            <a:r>
              <a:rPr lang="ja-JP" altLang="en-US" sz="1600" b="1" dirty="0">
                <a:solidFill>
                  <a:schemeClr val="bg1"/>
                </a:solidFill>
                <a:latin typeface="+mn-ea"/>
                <a:ea typeface="+mn-ea"/>
              </a:rPr>
              <a:t>北海道　ニセコ町</a:t>
            </a:r>
          </a:p>
        </p:txBody>
      </p:sp>
      <p:graphicFrame>
        <p:nvGraphicFramePr>
          <p:cNvPr id="1109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7498383"/>
              </p:ext>
            </p:extLst>
          </p:nvPr>
        </p:nvGraphicFramePr>
        <p:xfrm>
          <a:off x="992622" y="810206"/>
          <a:ext cx="6903604" cy="122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802">
                  <a:extLst>
                    <a:ext uri="{9D8B030D-6E8A-4147-A177-3AD203B41FA5}"/>
                  </a:extLst>
                </a:gridCol>
                <a:gridCol w="3451802">
                  <a:extLst>
                    <a:ext uri="{9D8B030D-6E8A-4147-A177-3AD203B41FA5}"/>
                  </a:extLst>
                </a:gridCol>
              </a:tblGrid>
              <a:tr h="127815">
                <a:tc>
                  <a:txBody>
                    <a:bodyPr/>
                    <a:lstStyle/>
                    <a:p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交付限度額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　　　 　１億　６７４万円</a:t>
                      </a:r>
                      <a:endParaRPr kumimoji="1" lang="ja-JP" altLang="en-US" sz="1400" b="1" dirty="0">
                        <a:solidFill>
                          <a:srgbClr val="CAEEFB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うち令和７年度　交付決定額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５１４１万円（４８％）</a:t>
                      </a:r>
                      <a:endParaRPr kumimoji="1" lang="ja-JP" altLang="en-US" sz="1400" b="1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うち令和８年度　交付決定額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－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  <a:tr h="217286">
                <a:tc>
                  <a:txBody>
                    <a:bodyPr/>
                    <a:lstStyle/>
                    <a:p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　</a:t>
                      </a:r>
                      <a:r>
                        <a:rPr kumimoji="1" lang="ja-JP" altLang="en-US" sz="14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残額</a:t>
                      </a: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５５３３万円</a:t>
                      </a:r>
                      <a:r>
                        <a:rPr kumimoji="0" lang="ja-JP" alt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游ゴシック" panose="020B0400000000000000" pitchFamily="50" charset="-128"/>
                          <a:ea typeface="+mn-ea"/>
                          <a:cs typeface="+mn-cs"/>
                        </a:rPr>
                        <a:t>（５２％）</a:t>
                      </a:r>
                      <a:endParaRPr kumimoji="1" lang="ja-JP" altLang="en-US" sz="14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1110" name="テキスト ボックス 7"/>
          <p:cNvSpPr txBox="1"/>
          <p:nvPr/>
        </p:nvSpPr>
        <p:spPr>
          <a:xfrm>
            <a:off x="131617" y="547751"/>
            <a:ext cx="361170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実施状況</a:t>
            </a:r>
            <a:endParaRPr kumimoji="0" lang="en-US" altLang="ja-JP" sz="1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1111" name="テキスト ボックス 9"/>
          <p:cNvSpPr txBox="1"/>
          <p:nvPr/>
        </p:nvSpPr>
        <p:spPr>
          <a:xfrm>
            <a:off x="131616" y="2072024"/>
            <a:ext cx="88034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b="1" dirty="0">
                <a:solidFill>
                  <a:prstClr val="black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■主な</a:t>
            </a: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事業概要　</a:t>
            </a:r>
            <a:r>
              <a:rPr kumimoji="0" lang="en-US" altLang="ja-JP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規模の大きい事業を最大５つ程度を記載（詳細は別途実施計画をご覧ください）</a:t>
            </a:r>
          </a:p>
        </p:txBody>
      </p:sp>
      <p:sp>
        <p:nvSpPr>
          <p:cNvPr id="1112" name="テキスト ボックス 13"/>
          <p:cNvSpPr txBox="1"/>
          <p:nvPr/>
        </p:nvSpPr>
        <p:spPr>
          <a:xfrm>
            <a:off x="211288" y="2989265"/>
            <a:ext cx="8726059" cy="460772"/>
          </a:xfrm>
          <a:prstGeom prst="rect">
            <a:avLst/>
          </a:prstGeom>
          <a:solidFill>
            <a:schemeClr val="bg1"/>
          </a:solidFill>
          <a:ln w="190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◆物価高騰対応消費喚起事業（きらペイ進呈事業）　事業費：５４６９万円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　　</a:t>
            </a:r>
            <a:r>
              <a:rPr kumimoji="1" lang="en-US" altLang="ja-JP" sz="12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1200" b="1" dirty="0">
                <a:solidFill>
                  <a:srgbClr val="FF0000"/>
                </a:solidFill>
              </a:rPr>
              <a:t>食料品特別加算を活用</a:t>
            </a:r>
            <a:endParaRPr kumimoji="1" lang="en-US" altLang="ja-JP" sz="1200" b="1" dirty="0">
              <a:solidFill>
                <a:srgbClr val="FF0000"/>
              </a:solidFill>
            </a:endParaRPr>
          </a:p>
          <a:p>
            <a:r>
              <a:rPr kumimoji="1" lang="ja-JP" altLang="en-US" sz="1200" dirty="0"/>
              <a:t>　食料品小売店等で利用できる地域ポイント（使用期限：令和８年３月１５日まで）を対象町民１人あたり１万円分発行。</a:t>
            </a:r>
            <a:endParaRPr kumimoji="1" lang="en-US" altLang="ja-JP" sz="1200" dirty="0"/>
          </a:p>
        </p:txBody>
      </p:sp>
      <p:sp>
        <p:nvSpPr>
          <p:cNvPr id="1113" name="テキスト ボックス 15"/>
          <p:cNvSpPr txBox="1"/>
          <p:nvPr/>
        </p:nvSpPr>
        <p:spPr>
          <a:xfrm>
            <a:off x="208970" y="3717333"/>
            <a:ext cx="8726059" cy="460772"/>
          </a:xfrm>
          <a:prstGeom prst="rect">
            <a:avLst/>
          </a:prstGeom>
          <a:solidFill>
            <a:schemeClr val="bg1"/>
          </a:solidFill>
          <a:ln w="19050">
            <a:solidFill>
              <a:srgbClr val="B8CF8B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200" b="1" u="sng" dirty="0"/>
              <a:t>◆農業事業者水道料減免事業　事業費：１４１万円</a:t>
            </a:r>
            <a:endParaRPr kumimoji="1" lang="en-US" altLang="ja-JP" sz="1200" b="1" u="sng" dirty="0"/>
          </a:p>
          <a:p>
            <a:r>
              <a:rPr kumimoji="1" lang="ja-JP" altLang="en-US" sz="1200" dirty="0"/>
              <a:t>　町内の農業事業者に対して、水道料金の超過料金１５０/㎥を１２０/㎥に減免。（３０/㎥減額）</a:t>
            </a:r>
            <a:endParaRPr kumimoji="1" lang="en-US" altLang="ja-JP" sz="1200" dirty="0"/>
          </a:p>
        </p:txBody>
      </p:sp>
      <p:sp>
        <p:nvSpPr>
          <p:cNvPr id="1114" name="タイトル 1"/>
          <p:cNvSpPr txBox="1"/>
          <p:nvPr/>
        </p:nvSpPr>
        <p:spPr>
          <a:xfrm>
            <a:off x="131618" y="2478708"/>
            <a:ext cx="8885385" cy="288000"/>
          </a:xfrm>
          <a:prstGeom prst="rect">
            <a:avLst/>
          </a:prstGeom>
          <a:solidFill>
            <a:srgbClr val="B8CF8B"/>
          </a:solidFill>
          <a:ln>
            <a:solidFill>
              <a:srgbClr val="B8CF8B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1400" b="1" dirty="0">
                <a:latin typeface="+mn-ea"/>
                <a:ea typeface="+mn-ea"/>
              </a:rPr>
              <a:t>生活者支援</a:t>
            </a:r>
          </a:p>
        </p:txBody>
      </p:sp>
      <p:sp>
        <p:nvSpPr>
          <p:cNvPr id="1115" name="テキスト ボックス 22"/>
          <p:cNvSpPr txBox="1"/>
          <p:nvPr/>
        </p:nvSpPr>
        <p:spPr>
          <a:xfrm>
            <a:off x="6106160" y="6660869"/>
            <a:ext cx="30378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kumimoji="0" lang="en-US" altLang="ja-JP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※</a:t>
            </a:r>
            <a:r>
              <a:rPr kumimoji="0" lang="ja-JP" alt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rPr>
              <a:t>事業費の全部又は一部に本交付金を充当予定</a:t>
            </a:r>
            <a:endParaRPr lang="ja-JP" altLang="en-US" sz="1400" dirty="0"/>
          </a:p>
        </p:txBody>
      </p:sp>
      <p:sp>
        <p:nvSpPr>
          <p:cNvPr id="1116" name="タイトル 1"/>
          <p:cNvSpPr txBox="1"/>
          <p:nvPr/>
        </p:nvSpPr>
        <p:spPr>
          <a:xfrm>
            <a:off x="7002608" y="535810"/>
            <a:ext cx="2009775" cy="304603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1200" b="1" dirty="0">
                <a:latin typeface="+mn-ea"/>
                <a:ea typeface="+mn-ea"/>
              </a:rPr>
              <a:t>＜令和８年３月時点＞</a:t>
            </a:r>
          </a:p>
        </p:txBody>
      </p:sp>
    </p:spTree>
    <p:extLst>
      <p:ext uri="{BB962C8B-B14F-4D97-AF65-F5344CB8AC3E}">
        <p14:creationId xmlns:p14="http://schemas.microsoft.com/office/powerpoint/2010/main" val="2201370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>
    <a:lnDef>
      <a:spPr>
        <a:custGeom>
          <a:avLst/>
          <a:gdLst/>
          <a:ahLst/>
          <a:cxnLst/>
          <a:rect l="l" t="t" r="r" b="b"/>
          <a:pathLst/>
        </a:custGeom>
      </a:spPr>
      <a:bodyPr vertOverflow="overflow" horzOverflow="overflow"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Template>Office Theme</Template>
  <TotalTime>1693</TotalTime>
  <Words>686</Words>
  <Application>JUST Focus</Application>
  <Paragraphs>93</Paragraph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テーマ</vt:lpstr>
      <vt:lpstr>PowerPoint Presentation</vt:lpstr>
    </vt:vector>
  </TitlesOfParts>
  <LinksUpToDate>false</LinksUpToDate>
  <SharedDoc>false</SharedDoc>
  <HyperlinksChanged>false</HyperlinksChanged>
  <AppVersion>5.0.4</AppVersion>
  <PresentationFormat>ユーザー設定</PresentationFormat>
  <Slides>1</Slides>
  <Notes>0</Notes>
  <HiddenSlides>0</HiddenSlides>
  <MMClips>0</MMClip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松山 倫之(MATSUYAMA Tomoyuki)</dc:creator>
  <cp:lastModifiedBy>佐藤 文香</cp:lastModifiedBy>
  <cp:lastPrinted>2026-03-04T05:37:23Z</cp:lastPrinted>
  <dcterms:created xsi:type="dcterms:W3CDTF">2026-03-03T02:43:15Z</dcterms:created>
  <dcterms:modified xsi:type="dcterms:W3CDTF">2026-03-25T00:28:33Z</dcterms:modified>
  <cp:revision>13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ContentTypeId">
    <vt:lpwstr>0x0101002DEEE9468F64B644ABFFBB3862C1BC74</vt:lpwstr>
  </property>
</Properties>
</file>