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70" r:id="rId5"/>
    <p:sldId id="265" r:id="rId6"/>
    <p:sldId id="264" r:id="rId7"/>
    <p:sldId id="271" r:id="rId8"/>
    <p:sldId id="267" r:id="rId9"/>
    <p:sldId id="272" r:id="rId10"/>
    <p:sldId id="268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0"/>
    <p:restoredTop sz="95897" autoAdjust="0"/>
  </p:normalViewPr>
  <p:slideViewPr>
    <p:cSldViewPr snapToGrid="0">
      <p:cViewPr varScale="1">
        <p:scale>
          <a:sx n="114" d="100"/>
          <a:sy n="114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ki Nishikawa" userId="15b2bc03-db18-4606-b22e-e60081839934" providerId="ADAL" clId="{FD04F4A1-3F20-46BD-B388-120DD6638787}"/>
    <pc:docChg chg="modSld">
      <pc:chgData name="Yuki Nishikawa" userId="15b2bc03-db18-4606-b22e-e60081839934" providerId="ADAL" clId="{FD04F4A1-3F20-46BD-B388-120DD6638787}" dt="2022-05-23T00:41:35.113" v="77" actId="1036"/>
      <pc:docMkLst>
        <pc:docMk/>
      </pc:docMkLst>
      <pc:sldChg chg="addSp modSp mod">
        <pc:chgData name="Yuki Nishikawa" userId="15b2bc03-db18-4606-b22e-e60081839934" providerId="ADAL" clId="{FD04F4A1-3F20-46BD-B388-120DD6638787}" dt="2022-05-23T00:34:52.540" v="7"/>
        <pc:sldMkLst>
          <pc:docMk/>
          <pc:sldMk cId="662276357" sldId="265"/>
        </pc:sldMkLst>
        <pc:spChg chg="add mod">
          <ac:chgData name="Yuki Nishikawa" userId="15b2bc03-db18-4606-b22e-e60081839934" providerId="ADAL" clId="{FD04F4A1-3F20-46BD-B388-120DD6638787}" dt="2022-05-23T00:34:30.169" v="6" actId="20577"/>
          <ac:spMkLst>
            <pc:docMk/>
            <pc:sldMk cId="662276357" sldId="265"/>
            <ac:spMk id="9" creationId="{D3D1ABC1-8A04-4394-9500-A1CED3E0F0AD}"/>
          </ac:spMkLst>
        </pc:spChg>
        <pc:spChg chg="add mod">
          <ac:chgData name="Yuki Nishikawa" userId="15b2bc03-db18-4606-b22e-e60081839934" providerId="ADAL" clId="{FD04F4A1-3F20-46BD-B388-120DD6638787}" dt="2022-05-23T00:34:52.540" v="7"/>
          <ac:spMkLst>
            <pc:docMk/>
            <pc:sldMk cId="662276357" sldId="265"/>
            <ac:spMk id="10" creationId="{EA6DFB0B-4F4E-4AEA-AF51-F6A56D49EDB7}"/>
          </ac:spMkLst>
        </pc:spChg>
      </pc:sldChg>
      <pc:sldChg chg="addSp modSp mod">
        <pc:chgData name="Yuki Nishikawa" userId="15b2bc03-db18-4606-b22e-e60081839934" providerId="ADAL" clId="{FD04F4A1-3F20-46BD-B388-120DD6638787}" dt="2022-05-23T00:41:35.113" v="77" actId="1036"/>
        <pc:sldMkLst>
          <pc:docMk/>
          <pc:sldMk cId="410279182" sldId="270"/>
        </pc:sldMkLst>
        <pc:spChg chg="add mod">
          <ac:chgData name="Yuki Nishikawa" userId="15b2bc03-db18-4606-b22e-e60081839934" providerId="ADAL" clId="{FD04F4A1-3F20-46BD-B388-120DD6638787}" dt="2022-05-23T00:41:35.113" v="77" actId="1036"/>
          <ac:spMkLst>
            <pc:docMk/>
            <pc:sldMk cId="410279182" sldId="270"/>
            <ac:spMk id="12" creationId="{71F97C54-8074-4E2B-95DB-CBBD5C2EC05F}"/>
          </ac:spMkLst>
        </pc:spChg>
      </pc:sldChg>
    </pc:docChg>
  </pc:docChgLst>
  <pc:docChgLst>
    <pc:chgData name="Yuki Nishikawa" userId="15b2bc03-db18-4606-b22e-e60081839934" providerId="ADAL" clId="{2BEAC7F4-9CAB-47D0-AD0D-55DE4B14541B}"/>
    <pc:docChg chg="undo custSel modSld">
      <pc:chgData name="Yuki Nishikawa" userId="15b2bc03-db18-4606-b22e-e60081839934" providerId="ADAL" clId="{2BEAC7F4-9CAB-47D0-AD0D-55DE4B14541B}" dt="2022-05-25T03:54:34.045" v="643" actId="20577"/>
      <pc:docMkLst>
        <pc:docMk/>
      </pc:docMkLst>
      <pc:sldChg chg="addSp modSp mod">
        <pc:chgData name="Yuki Nishikawa" userId="15b2bc03-db18-4606-b22e-e60081839934" providerId="ADAL" clId="{2BEAC7F4-9CAB-47D0-AD0D-55DE4B14541B}" dt="2022-05-25T03:54:34.045" v="643" actId="20577"/>
        <pc:sldMkLst>
          <pc:docMk/>
          <pc:sldMk cId="662276357" sldId="265"/>
        </pc:sldMkLst>
        <pc:spChg chg="mod">
          <ac:chgData name="Yuki Nishikawa" userId="15b2bc03-db18-4606-b22e-e60081839934" providerId="ADAL" clId="{2BEAC7F4-9CAB-47D0-AD0D-55DE4B14541B}" dt="2022-05-25T03:40:58.736" v="612" actId="14100"/>
          <ac:spMkLst>
            <pc:docMk/>
            <pc:sldMk cId="662276357" sldId="265"/>
            <ac:spMk id="10" creationId="{EA6DFB0B-4F4E-4AEA-AF51-F6A56D49EDB7}"/>
          </ac:spMkLst>
        </pc:spChg>
        <pc:spChg chg="add mod">
          <ac:chgData name="Yuki Nishikawa" userId="15b2bc03-db18-4606-b22e-e60081839934" providerId="ADAL" clId="{2BEAC7F4-9CAB-47D0-AD0D-55DE4B14541B}" dt="2022-05-25T03:54:34.045" v="643" actId="20577"/>
          <ac:spMkLst>
            <pc:docMk/>
            <pc:sldMk cId="662276357" sldId="265"/>
            <ac:spMk id="11" creationId="{A74FA6FD-E0D5-4FBE-AC36-5D221A898A76}"/>
          </ac:spMkLst>
        </pc:spChg>
        <pc:graphicFrameChg chg="mod modGraphic">
          <ac:chgData name="Yuki Nishikawa" userId="15b2bc03-db18-4606-b22e-e60081839934" providerId="ADAL" clId="{2BEAC7F4-9CAB-47D0-AD0D-55DE4B14541B}" dt="2022-05-25T03:41:52.167" v="629" actId="20577"/>
          <ac:graphicFrameMkLst>
            <pc:docMk/>
            <pc:sldMk cId="662276357" sldId="265"/>
            <ac:graphicFrameMk id="4" creationId="{C3E200C8-DEA5-4D3C-9E16-78BB0A49CCC2}"/>
          </ac:graphicFrameMkLst>
        </pc:graphicFrameChg>
      </pc:sldChg>
      <pc:sldChg chg="modSp mod">
        <pc:chgData name="Yuki Nishikawa" userId="15b2bc03-db18-4606-b22e-e60081839934" providerId="ADAL" clId="{2BEAC7F4-9CAB-47D0-AD0D-55DE4B14541B}" dt="2022-05-25T03:25:51.215" v="34" actId="20577"/>
        <pc:sldMkLst>
          <pc:docMk/>
          <pc:sldMk cId="410279182" sldId="270"/>
        </pc:sldMkLst>
        <pc:spChg chg="mod">
          <ac:chgData name="Yuki Nishikawa" userId="15b2bc03-db18-4606-b22e-e60081839934" providerId="ADAL" clId="{2BEAC7F4-9CAB-47D0-AD0D-55DE4B14541B}" dt="2022-05-25T03:25:51.215" v="34" actId="20577"/>
          <ac:spMkLst>
            <pc:docMk/>
            <pc:sldMk cId="410279182" sldId="270"/>
            <ac:spMk id="12" creationId="{71F97C54-8074-4E2B-95DB-CBBD5C2EC05F}"/>
          </ac:spMkLst>
        </pc:spChg>
      </pc:sldChg>
    </pc:docChg>
  </pc:docChgLst>
  <pc:docChgLst>
    <pc:chgData name="青木 真郎" userId="c808bc0b2a5d5555" providerId="LiveId" clId="{A3AE690B-E1D9-8B44-A59C-6CAB908087C8}"/>
    <pc:docChg chg="undo custSel modSld">
      <pc:chgData name="青木 真郎" userId="c808bc0b2a5d5555" providerId="LiveId" clId="{A3AE690B-E1D9-8B44-A59C-6CAB908087C8}" dt="2022-10-30T07:06:22.877" v="3" actId="1032"/>
      <pc:docMkLst>
        <pc:docMk/>
      </pc:docMkLst>
      <pc:sldChg chg="addSp delSp modSp mod">
        <pc:chgData name="青木 真郎" userId="c808bc0b2a5d5555" providerId="LiveId" clId="{A3AE690B-E1D9-8B44-A59C-6CAB908087C8}" dt="2022-10-30T07:06:22.877" v="3" actId="1032"/>
        <pc:sldMkLst>
          <pc:docMk/>
          <pc:sldMk cId="3740699728" sldId="271"/>
        </pc:sldMkLst>
        <pc:graphicFrameChg chg="add del modGraphic">
          <ac:chgData name="青木 真郎" userId="c808bc0b2a5d5555" providerId="LiveId" clId="{A3AE690B-E1D9-8B44-A59C-6CAB908087C8}" dt="2022-10-30T07:04:34.664" v="1" actId="1032"/>
          <ac:graphicFrameMkLst>
            <pc:docMk/>
            <pc:sldMk cId="3740699728" sldId="271"/>
            <ac:graphicFrameMk id="3" creationId="{332C81FE-082D-C482-0F00-5382377EEE4E}"/>
          </ac:graphicFrameMkLst>
        </pc:graphicFrameChg>
        <pc:graphicFrameChg chg="add del modGraphic">
          <ac:chgData name="青木 真郎" userId="c808bc0b2a5d5555" providerId="LiveId" clId="{A3AE690B-E1D9-8B44-A59C-6CAB908087C8}" dt="2022-10-30T07:06:22.877" v="3" actId="1032"/>
          <ac:graphicFrameMkLst>
            <pc:docMk/>
            <pc:sldMk cId="3740699728" sldId="271"/>
            <ac:graphicFrameMk id="4" creationId="{9F850519-C5FA-635E-F8A2-ADF0871D16B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75B02-0320-41FD-9F0A-093E19087DD2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8388F-B6A1-4D00-8188-8EF8944301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14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C8388F-B6A1-4D00-8188-8EF89443016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085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C8388F-B6A1-4D00-8188-8EF89443016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57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CA42D-4CF8-4DF9-8B33-0C18003D1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B7960C-2306-4953-9645-03E46E7E70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2F1BFB-EA2E-49E6-9162-1DF16FD1E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E886-3753-43A7-94DB-AA1D5562D017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E6E418-7A62-410C-B29C-EDA329DAE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933500-82A8-4EFB-B15D-0BE453328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74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2046D-3953-4EE4-9087-D7B43DAA5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B5C4F7-AFE9-4EF4-B99B-F36E0D51D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5FD813-DBA6-418F-933D-EF34B0E4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0870-0677-4A56-9A66-BE5ABC0BE04E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7EBEAD-1763-4897-8135-88523323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600281-5C1F-4528-B50A-02E98742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32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561CF5F-9882-460E-806C-4AAFAA399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F2E865-FBE1-4B65-8765-DBC0CC2DA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134B05-4B60-45C8-A577-5A5C4A06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62D9-97EC-400E-94BD-CE30A19F0F12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8E4D89-8E1E-4EDF-BD3A-DA872983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88FFD4-808D-4856-A8DE-2F99F8EF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78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A140C8-E1FC-45A4-823B-92BE2D9E3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FAA1F4-F518-43B6-9DBD-3F3006804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E48A3C-B35D-4BF5-ABB8-75224644F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29A2-F235-4D7B-8451-82B20ABEDD3F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0764F0-4EC2-4345-8020-468F760C9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DB4691-7AB8-461B-A59B-3EAD46ED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64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B99FE-E975-4ACF-AF7E-9AD0D183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461741-0504-489D-9778-5CE69ED77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262E8B-7197-47A9-85C7-5D5A44520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1F28-3DD6-4BEC-B939-025F5859AC95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F54F93-D0E4-4E3B-B437-32929F297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DFAB85-D5E5-46BE-A313-6AD75BF9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46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C2C9D9-D88C-4258-A7E7-F319BD55F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67AE9A-BF00-4A70-A03C-FBBD6C3A8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6D3978-6C2D-4B3D-BC84-0D717B220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1769ED-61A3-47D5-B51A-240292DEF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6E24-C621-4206-BF86-2E5845782952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E0A5DE-656B-446C-B2BE-CB75CD25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5D917D-59CE-43DD-9B2E-85D58924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E3F333-1A9D-4A81-87B8-D791C88CF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118769-A252-468B-900D-B02E33187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E1596F-1914-4B78-A975-9F8AAD51C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24A8F2B-5644-47AB-89D8-73D9A717F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61D8EF4-0F4C-423A-B513-7A5012820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4741C81-6EDE-487C-9C82-D70E70626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17E7-79FA-4003-9B9C-6380DB4349B4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143EF9-4BEC-4F97-BAF2-95D68697C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E88D707-C950-462E-8967-D7A78A0FD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68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9E053C-4D7A-49FE-88BD-BA9920E95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C33A0C-45FB-437F-A8BB-70622642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0F267-8861-4253-B733-BF25D49A9EB5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5DB79A-C77C-48F2-9974-ACE5EFD01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FD5F35-EE93-4D50-85B0-4F17BFD6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88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304F3B-D77D-406A-87E8-72A2F1C8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16B0-BF66-4C45-96E9-A4AAE42697FD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713273-B0C6-4AF3-B79D-BFEE33D1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ACDE43-3774-4FC6-9106-FAD5A40A1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11879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1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77108C-0931-4D7A-85FB-5BAE0EF4F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C44CF4-A8CD-4D8A-AB0C-44E440D78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355DAF-865A-489A-A76D-41959AACD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AC0EF8-F0CB-472A-AF68-2F9A2A5FB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714-E496-428E-9DFF-9CA5D49ABF01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F6CD12-1F2E-4EFD-8E15-EF558DA6E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3612DA-1FC2-4F89-B345-45EB07D3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95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2A555B-94E5-484D-BE27-BA16AB35A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874B85B-CBBF-4029-A8EF-F01EFF735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13DFBB-1140-4D39-9FC2-A41955925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1D4075-C0C6-4D95-AB24-26AE1899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33EE-D941-4506-94C3-45E19A0E149A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8462B2-6198-4281-A4D1-C204AB44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D000A7-A897-41E4-A7FA-0EAE8EA7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13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A33A1F3-EA50-4FCA-B157-2CCF2931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3883E1-DB45-49A2-BBE6-89540AC5D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A0EBA8-728E-445F-89EF-687412091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F1500-B280-46A2-AB16-B20130B504B9}" type="datetime1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584F47-A98A-4708-9308-AA8720E1B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6124E8-CE33-41A3-9185-24288BFFE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745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98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CB0E8A-99C8-446B-AD8E-E807BEEF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0315" y="6474551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CB64B72-0A2C-48C7-919F-DBBA7F12E76C}"/>
              </a:ext>
            </a:extLst>
          </p:cNvPr>
          <p:cNvSpPr txBox="1"/>
          <p:nvPr/>
        </p:nvSpPr>
        <p:spPr>
          <a:xfrm>
            <a:off x="734048" y="107673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/>
              <a:t>「地域一体型」の各補助対象事業の提出書類は以下の通りです。</a:t>
            </a:r>
            <a:endParaRPr kumimoji="1" lang="ja-JP" altLang="en-US" sz="1400" b="1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3B23DE-C2DF-4DCF-833B-304C682934A8}"/>
              </a:ext>
            </a:extLst>
          </p:cNvPr>
          <p:cNvSpPr txBox="1"/>
          <p:nvPr/>
        </p:nvSpPr>
        <p:spPr>
          <a:xfrm>
            <a:off x="158066" y="398260"/>
            <a:ext cx="11822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/>
              <a:t>【</a:t>
            </a:r>
            <a:r>
              <a:rPr lang="ja-JP" altLang="en-US" sz="3200" b="1"/>
              <a:t>様式２：提出書類について</a:t>
            </a:r>
            <a:r>
              <a:rPr lang="en-US" altLang="ja-JP" sz="3200" b="1"/>
              <a:t>】</a:t>
            </a:r>
            <a:endParaRPr lang="ja-JP" altLang="en-US" sz="3200" b="1"/>
          </a:p>
        </p:txBody>
      </p:sp>
      <p:graphicFrame>
        <p:nvGraphicFramePr>
          <p:cNvPr id="8" name="表 6">
            <a:extLst>
              <a:ext uri="{FF2B5EF4-FFF2-40B4-BE49-F238E27FC236}">
                <a16:creationId xmlns:a16="http://schemas.microsoft.com/office/drawing/2014/main" id="{B3D100EE-D6EE-4F35-8286-1EA6BA269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97116"/>
              </p:ext>
            </p:extLst>
          </p:nvPr>
        </p:nvGraphicFramePr>
        <p:xfrm>
          <a:off x="604933" y="1384516"/>
          <a:ext cx="10982131" cy="492258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7033">
                  <a:extLst>
                    <a:ext uri="{9D8B030D-6E8A-4147-A177-3AD203B41FA5}">
                      <a16:colId xmlns:a16="http://schemas.microsoft.com/office/drawing/2014/main" val="3550868832"/>
                    </a:ext>
                  </a:extLst>
                </a:gridCol>
                <a:gridCol w="3965512">
                  <a:extLst>
                    <a:ext uri="{9D8B030D-6E8A-4147-A177-3AD203B41FA5}">
                      <a16:colId xmlns:a16="http://schemas.microsoft.com/office/drawing/2014/main" val="2802376658"/>
                    </a:ext>
                  </a:extLst>
                </a:gridCol>
                <a:gridCol w="1673773">
                  <a:extLst>
                    <a:ext uri="{9D8B030D-6E8A-4147-A177-3AD203B41FA5}">
                      <a16:colId xmlns:a16="http://schemas.microsoft.com/office/drawing/2014/main" val="2194044442"/>
                    </a:ext>
                  </a:extLst>
                </a:gridCol>
                <a:gridCol w="1636152">
                  <a:extLst>
                    <a:ext uri="{9D8B030D-6E8A-4147-A177-3AD203B41FA5}">
                      <a16:colId xmlns:a16="http://schemas.microsoft.com/office/drawing/2014/main" val="1869802250"/>
                    </a:ext>
                  </a:extLst>
                </a:gridCol>
                <a:gridCol w="1651094">
                  <a:extLst>
                    <a:ext uri="{9D8B030D-6E8A-4147-A177-3AD203B41FA5}">
                      <a16:colId xmlns:a16="http://schemas.microsoft.com/office/drawing/2014/main" val="338893346"/>
                    </a:ext>
                  </a:extLst>
                </a:gridCol>
                <a:gridCol w="1658567">
                  <a:extLst>
                    <a:ext uri="{9D8B030D-6E8A-4147-A177-3AD203B41FA5}">
                      <a16:colId xmlns:a16="http://schemas.microsoft.com/office/drawing/2014/main" val="2319541288"/>
                    </a:ext>
                  </a:extLst>
                </a:gridCol>
              </a:tblGrid>
              <a:tr h="512629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zh-TW" altLang="en-US" sz="140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補助対象事業 </a:t>
                      </a:r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提出書類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663541"/>
                  </a:ext>
                </a:extLst>
              </a:tr>
              <a:tr h="7218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個別事業計画概要</a:t>
                      </a:r>
                      <a:endParaRPr kumimoji="1" lang="en-US" altLang="ja-JP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(P.2)</a:t>
                      </a:r>
                      <a:endParaRPr kumimoji="1" lang="ja-JP" altLang="en-US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個別事業計画</a:t>
                      </a:r>
                      <a:endParaRPr kumimoji="1" lang="en-US" altLang="ja-JP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スケジュール</a:t>
                      </a:r>
                      <a:r>
                        <a:rPr kumimoji="1" lang="en-US" altLang="ja-JP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(P.3)</a:t>
                      </a:r>
                      <a:endParaRPr kumimoji="1" lang="ja-JP" altLang="en-US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様式２の添付書類</a:t>
                      </a:r>
                      <a:endParaRPr kumimoji="1" lang="en-US" altLang="ja-JP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(P.4-5)</a:t>
                      </a:r>
                      <a:endParaRPr kumimoji="1" lang="ja-JP" altLang="en-US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交通関係事業用の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個別事業計画</a:t>
                      </a:r>
                      <a:endParaRPr kumimoji="1" lang="en-US" altLang="zh-TW" sz="1050" b="1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kumimoji="1" lang="en-US" altLang="zh-TW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P.6-7</a:t>
                      </a:r>
                      <a:r>
                        <a:rPr kumimoji="1" lang="zh-TW" altLang="en-US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  <a:endParaRPr kumimoji="1" lang="en-US" altLang="zh-TW" sz="1050" b="1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656291"/>
                  </a:ext>
                </a:extLst>
              </a:tr>
              <a:tr h="68201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Yu Gothic Medium" panose="020B0500000000000000" pitchFamily="50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600" b="1">
                          <a:solidFill>
                            <a:schemeClr val="tx1"/>
                          </a:solidFill>
                          <a:latin typeface="+mn-lt"/>
                        </a:rPr>
                        <a:t>宿泊施設の高付加価値化改修　</a:t>
                      </a:r>
                      <a:endParaRPr kumimoji="1" lang="ja-JP" altLang="en-US" sz="1600" b="1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(P.4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39054"/>
                  </a:ext>
                </a:extLst>
              </a:tr>
              <a:tr h="5935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Yu Gothic Medium" panose="020B0500000000000000" pitchFamily="50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600" b="1">
                          <a:solidFill>
                            <a:schemeClr val="tx1"/>
                          </a:solidFill>
                          <a:latin typeface="+mn-lt"/>
                        </a:rPr>
                        <a:t>観光施設の改修　</a:t>
                      </a:r>
                      <a:endParaRPr kumimoji="1" lang="ja-JP" altLang="en-US" sz="1600" b="1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(P.4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338167"/>
                  </a:ext>
                </a:extLst>
              </a:tr>
              <a:tr h="5935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Yu Gothic Medium" panose="020B0500000000000000" pitchFamily="50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600" b="1"/>
                        <a:t>廃屋の撤去</a:t>
                      </a:r>
                      <a:endParaRPr kumimoji="1" lang="ja-JP" altLang="en-US" sz="1600" b="1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(P.5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041569"/>
                  </a:ext>
                </a:extLst>
              </a:tr>
              <a:tr h="63200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Yu Gothic Medium" panose="020B0500000000000000" pitchFamily="50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600" b="1">
                          <a:solidFill>
                            <a:schemeClr val="tx1"/>
                          </a:solidFill>
                          <a:latin typeface="+mn-lt"/>
                        </a:rPr>
                        <a:t>公的施設の観光目的での利活用のための</a:t>
                      </a:r>
                      <a:endParaRPr lang="en-US" altLang="ja-JP" sz="1600" b="1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ja-JP" altLang="en-US" sz="1600" b="1">
                          <a:solidFill>
                            <a:schemeClr val="tx1"/>
                          </a:solidFill>
                          <a:latin typeface="+mn-lt"/>
                        </a:rPr>
                        <a:t>民間活力の導入　</a:t>
                      </a:r>
                      <a:endParaRPr kumimoji="1" lang="ja-JP" altLang="en-US" sz="1600" b="1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(P.4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299153"/>
                  </a:ext>
                </a:extLst>
              </a:tr>
              <a:tr h="5935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交通関係事業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400" b="1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400" b="1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400" b="1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zh-TW" altLang="en-US" sz="1400" b="1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382939"/>
                  </a:ext>
                </a:extLst>
              </a:tr>
              <a:tr h="5935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実証実験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(P.5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95223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932890-966F-4D48-99F7-267558625B9C}"/>
              </a:ext>
            </a:extLst>
          </p:cNvPr>
          <p:cNvSpPr txBox="1"/>
          <p:nvPr/>
        </p:nvSpPr>
        <p:spPr>
          <a:xfrm>
            <a:off x="732492" y="107673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/>
              <a:t>「地域一体型」の各補助対象事業の提出書類は以下の通りです。</a:t>
            </a:r>
            <a:endParaRPr kumimoji="1" lang="ja-JP" altLang="en-US" sz="14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99104E-2BCC-42AD-BC5F-4B9B6B45A737}"/>
              </a:ext>
            </a:extLst>
          </p:cNvPr>
          <p:cNvSpPr txBox="1"/>
          <p:nvPr/>
        </p:nvSpPr>
        <p:spPr>
          <a:xfrm>
            <a:off x="156510" y="398260"/>
            <a:ext cx="11822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/>
              <a:t>【</a:t>
            </a:r>
            <a:r>
              <a:rPr lang="ja-JP" altLang="en-US" sz="3200" b="1"/>
              <a:t>様式２：提出書類について</a:t>
            </a:r>
            <a:r>
              <a:rPr lang="en-US" altLang="ja-JP" sz="3200" b="1" dirty="0"/>
              <a:t>】</a:t>
            </a:r>
            <a:endParaRPr lang="ja-JP" altLang="en-US" sz="32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7F314E-57BD-4A45-B0F6-3E0DF8CC11C0}"/>
              </a:ext>
            </a:extLst>
          </p:cNvPr>
          <p:cNvSpPr txBox="1"/>
          <p:nvPr/>
        </p:nvSpPr>
        <p:spPr>
          <a:xfrm>
            <a:off x="604933" y="6411381"/>
            <a:ext cx="1098213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>
                <a:solidFill>
                  <a:srgbClr val="FF0000"/>
                </a:solidFill>
              </a:rPr>
              <a:t>【</a:t>
            </a:r>
            <a:r>
              <a:rPr lang="ja-JP" altLang="en-US" sz="1200">
                <a:solidFill>
                  <a:srgbClr val="FF0000"/>
                </a:solidFill>
              </a:rPr>
              <a:t>自治体・</a:t>
            </a:r>
            <a:r>
              <a:rPr lang="en-US" altLang="ja-JP" sz="1200">
                <a:solidFill>
                  <a:srgbClr val="FF0000"/>
                </a:solidFill>
              </a:rPr>
              <a:t>DMO</a:t>
            </a:r>
            <a:r>
              <a:rPr lang="ja-JP" altLang="en-US" sz="1200">
                <a:solidFill>
                  <a:srgbClr val="FF0000"/>
                </a:solidFill>
              </a:rPr>
              <a:t>の方へ</a:t>
            </a:r>
            <a:r>
              <a:rPr lang="en-US" altLang="ja-JP" sz="1200">
                <a:solidFill>
                  <a:srgbClr val="FF0000"/>
                </a:solidFill>
              </a:rPr>
              <a:t>】</a:t>
            </a:r>
            <a:r>
              <a:rPr lang="ja-JP" altLang="en-US" sz="1200">
                <a:solidFill>
                  <a:srgbClr val="FF0000"/>
                </a:solidFill>
              </a:rPr>
              <a:t>様式</a:t>
            </a:r>
            <a:r>
              <a:rPr lang="en-US" altLang="ja-JP" sz="1200">
                <a:solidFill>
                  <a:srgbClr val="FF0000"/>
                </a:solidFill>
              </a:rPr>
              <a:t>2 </a:t>
            </a:r>
            <a:r>
              <a:rPr lang="ja-JP" altLang="en-US" sz="1200">
                <a:solidFill>
                  <a:srgbClr val="FF0000"/>
                </a:solidFill>
              </a:rPr>
              <a:t>個別事業計画概要</a:t>
            </a:r>
            <a:r>
              <a:rPr lang="en-US" altLang="ja-JP" sz="1200">
                <a:solidFill>
                  <a:srgbClr val="FF0000"/>
                </a:solidFill>
              </a:rPr>
              <a:t>(P.2</a:t>
            </a:r>
            <a:r>
              <a:rPr lang="ja-JP" altLang="en-US" sz="1200">
                <a:solidFill>
                  <a:srgbClr val="FF0000"/>
                </a:solidFill>
              </a:rPr>
              <a:t>）は、全事業者様分をとりまとめて様式１</a:t>
            </a:r>
            <a:r>
              <a:rPr lang="en-US" altLang="ja-JP" sz="1200">
                <a:solidFill>
                  <a:srgbClr val="FF0000"/>
                </a:solidFill>
              </a:rPr>
              <a:t>-</a:t>
            </a:r>
            <a:r>
              <a:rPr lang="ja-JP" altLang="en-US" sz="1200">
                <a:solidFill>
                  <a:srgbClr val="FF0000"/>
                </a:solidFill>
              </a:rPr>
              <a:t>地域計画にも添付いただきます。</a:t>
            </a:r>
            <a:endParaRPr lang="en-US" altLang="ja-JP" sz="120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F97C54-8074-4E2B-95DB-CBBD5C2EC05F}"/>
              </a:ext>
            </a:extLst>
          </p:cNvPr>
          <p:cNvSpPr txBox="1"/>
          <p:nvPr/>
        </p:nvSpPr>
        <p:spPr>
          <a:xfrm>
            <a:off x="10910159" y="12545"/>
            <a:ext cx="1281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2022/5/2</a:t>
            </a:r>
            <a:r>
              <a:rPr lang="ja-JP" altLang="en-US" sz="1400" dirty="0"/>
              <a:t>版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1027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E98E6B-0985-438B-8AA6-C52DB5795FF0}"/>
              </a:ext>
            </a:extLst>
          </p:cNvPr>
          <p:cNvSpPr txBox="1"/>
          <p:nvPr/>
        </p:nvSpPr>
        <p:spPr>
          <a:xfrm>
            <a:off x="121040" y="83621"/>
            <a:ext cx="1188745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個別事業計画概要</a:t>
            </a:r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CFFF070-528E-4D91-8F17-C3DC89D9D6B1}"/>
              </a:ext>
            </a:extLst>
          </p:cNvPr>
          <p:cNvCxnSpPr/>
          <p:nvPr/>
        </p:nvCxnSpPr>
        <p:spPr>
          <a:xfrm>
            <a:off x="9334" y="418141"/>
            <a:ext cx="1216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3E200C8-DEA5-4D3C-9E16-78BB0A49C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683793"/>
              </p:ext>
            </p:extLst>
          </p:nvPr>
        </p:nvGraphicFramePr>
        <p:xfrm>
          <a:off x="121041" y="669332"/>
          <a:ext cx="9494013" cy="550245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58353">
                  <a:extLst>
                    <a:ext uri="{9D8B030D-6E8A-4147-A177-3AD203B41FA5}">
                      <a16:colId xmlns:a16="http://schemas.microsoft.com/office/drawing/2014/main" val="2410514859"/>
                    </a:ext>
                  </a:extLst>
                </a:gridCol>
                <a:gridCol w="2024109">
                  <a:extLst>
                    <a:ext uri="{9D8B030D-6E8A-4147-A177-3AD203B41FA5}">
                      <a16:colId xmlns:a16="http://schemas.microsoft.com/office/drawing/2014/main" val="1604511688"/>
                    </a:ext>
                  </a:extLst>
                </a:gridCol>
                <a:gridCol w="7111551">
                  <a:extLst>
                    <a:ext uri="{9D8B030D-6E8A-4147-A177-3AD203B41FA5}">
                      <a16:colId xmlns:a16="http://schemas.microsoft.com/office/drawing/2014/main" val="3453622333"/>
                    </a:ext>
                  </a:extLst>
                </a:gridCol>
              </a:tblGrid>
              <a:tr h="310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/>
                        <a:t>事業名〇〇〇〇　　　　事業者名　〇〇　　　　　　　　　住所</a:t>
                      </a:r>
                      <a:endParaRPr kumimoji="1" lang="en-US" altLang="ja-JP" sz="1200" b="1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68976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1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補助対象事業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085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2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工事発注先　もしくは　工事受注者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〇〇建設　　〇〇県〇〇市〇〇町１－１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53738171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3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実施内容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3939788"/>
                  </a:ext>
                </a:extLst>
              </a:tr>
              <a:tr h="4752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4</a:t>
                      </a:r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ターゲット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3886104"/>
                  </a:ext>
                </a:extLst>
              </a:tr>
              <a:tr h="6406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5</a:t>
                      </a:r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ニーズ等を踏まえた</a:t>
                      </a:r>
                      <a:endParaRPr kumimoji="1" lang="en-US" altLang="ja-JP" sz="1100"/>
                    </a:p>
                    <a:p>
                      <a:pPr algn="l"/>
                      <a:r>
                        <a:rPr kumimoji="1" lang="ja-JP" altLang="en-US" sz="1100"/>
                        <a:t>高付加価値化のポイント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37968506"/>
                  </a:ext>
                </a:extLst>
              </a:tr>
              <a:tr h="6645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事業によって期待される効果</a:t>
                      </a:r>
                      <a:endParaRPr kumimoji="1" lang="en-US" altLang="ja-JP" sz="11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66839420"/>
                  </a:ext>
                </a:extLst>
              </a:tr>
              <a:tr h="6645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事業の目標（定量・定性）</a:t>
                      </a:r>
                      <a:endParaRPr kumimoji="1" lang="en-US" altLang="ja-JP" sz="11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40663494"/>
                  </a:ext>
                </a:extLst>
              </a:tr>
              <a:tr h="6211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/>
                        <a:t>8</a:t>
                      </a:r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従業員の労務環境の改善点等</a:t>
                      </a: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7906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9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予定事業費（千円）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          千円　（〇〇平米）（〇〇室）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582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10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補助要求額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（千円）</a:t>
                      </a: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          千円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32731137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BD85FC5A-C41D-4F63-AB77-287BB080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4134" y="649287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AC1AD1-A8B6-4D57-BE0D-60C877BA181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DFCAED8-1706-4330-BDE4-C6113124B0DC}"/>
              </a:ext>
            </a:extLst>
          </p:cNvPr>
          <p:cNvSpPr txBox="1"/>
          <p:nvPr/>
        </p:nvSpPr>
        <p:spPr>
          <a:xfrm>
            <a:off x="8196582" y="69569"/>
            <a:ext cx="3048000" cy="343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エリア：〇〇県〇〇町〇〇温泉地区</a:t>
            </a:r>
            <a:endParaRPr kumimoji="1" lang="en-US" altLang="ja-JP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">
            <a:extLst>
              <a:ext uri="{FF2B5EF4-FFF2-40B4-BE49-F238E27FC236}">
                <a16:creationId xmlns:a16="http://schemas.microsoft.com/office/drawing/2014/main" id="{6A1BFF61-8A65-4901-85D5-3DC472FFC228}"/>
              </a:ext>
            </a:extLst>
          </p:cNvPr>
          <p:cNvSpPr txBox="1"/>
          <p:nvPr/>
        </p:nvSpPr>
        <p:spPr>
          <a:xfrm>
            <a:off x="11302678" y="84880"/>
            <a:ext cx="794794" cy="2769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>
                <a:latin typeface="游ゴシック"/>
                <a:ea typeface="游ゴシック"/>
              </a:rPr>
              <a:t>様式２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87EBC30-3E4B-448C-BA21-8608775AD5A0}"/>
              </a:ext>
            </a:extLst>
          </p:cNvPr>
          <p:cNvSpPr/>
          <p:nvPr/>
        </p:nvSpPr>
        <p:spPr>
          <a:xfrm>
            <a:off x="9696573" y="549603"/>
            <a:ext cx="2369547" cy="58067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>
                <a:solidFill>
                  <a:schemeClr val="tx1"/>
                </a:solidFill>
              </a:rPr>
              <a:t>イメージ図</a:t>
            </a:r>
            <a:endParaRPr kumimoji="1" lang="en-US" altLang="ja-JP" sz="120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>
                <a:solidFill>
                  <a:schemeClr val="tx1"/>
                </a:solidFill>
              </a:rPr>
              <a:t>（任意）</a:t>
            </a: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D3D1ABC1-8A04-4394-9500-A1CED3E0F0AD}"/>
              </a:ext>
            </a:extLst>
          </p:cNvPr>
          <p:cNvSpPr/>
          <p:nvPr/>
        </p:nvSpPr>
        <p:spPr>
          <a:xfrm>
            <a:off x="5918984" y="734083"/>
            <a:ext cx="3696070" cy="475204"/>
          </a:xfrm>
          <a:prstGeom prst="wedgeRectCallout">
            <a:avLst>
              <a:gd name="adj1" fmla="val -61806"/>
              <a:gd name="adj2" fmla="val 4655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要項</a:t>
            </a:r>
            <a:r>
              <a:rPr lang="en-US" altLang="en-US" sz="1000" dirty="0">
                <a:solidFill>
                  <a:srgbClr val="000000"/>
                </a:solidFill>
                <a:ea typeface="+mn-lt"/>
                <a:cs typeface="+mn-lt"/>
              </a:rPr>
              <a:t>P10</a:t>
            </a:r>
            <a:r>
              <a:rPr lang="ja-JP" altLang="en-US" sz="1000" dirty="0">
                <a:solidFill>
                  <a:srgbClr val="000000"/>
                </a:solidFill>
                <a:ea typeface="+mn-lt"/>
                <a:cs typeface="+mn-lt"/>
              </a:rPr>
              <a:t>  </a:t>
            </a:r>
            <a:r>
              <a:rPr lang="ja-JP" sz="1000" dirty="0">
                <a:solidFill>
                  <a:srgbClr val="000000"/>
                </a:solidFill>
                <a:ea typeface="+mn-lt"/>
                <a:cs typeface="+mn-lt"/>
              </a:rPr>
              <a:t>付録１</a:t>
            </a:r>
            <a:r>
              <a:rPr lang="en-US" altLang="ja-JP" sz="1000" dirty="0">
                <a:solidFill>
                  <a:srgbClr val="000000"/>
                </a:solidFill>
                <a:ea typeface="+mn-lt"/>
                <a:cs typeface="+mn-lt"/>
              </a:rPr>
              <a:t>.</a:t>
            </a:r>
            <a:r>
              <a:rPr lang="ja-JP" sz="1000" dirty="0">
                <a:solidFill>
                  <a:srgbClr val="000000"/>
                </a:solidFill>
                <a:ea typeface="+mn-lt"/>
                <a:cs typeface="+mn-lt"/>
              </a:rPr>
              <a:t>「地域一体型」補助対象事業</a:t>
            </a: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の①②④⑥いずれかの補助対象事業名をご記入ください</a:t>
            </a:r>
          </a:p>
        </p:txBody>
      </p: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EA6DFB0B-4F4E-4AEA-AF51-F6A56D49EDB7}"/>
              </a:ext>
            </a:extLst>
          </p:cNvPr>
          <p:cNvSpPr/>
          <p:nvPr/>
        </p:nvSpPr>
        <p:spPr>
          <a:xfrm>
            <a:off x="4533246" y="4930762"/>
            <a:ext cx="4312721" cy="475204"/>
          </a:xfrm>
          <a:prstGeom prst="wedgeRectCallout">
            <a:avLst>
              <a:gd name="adj1" fmla="val -63284"/>
              <a:gd name="adj2" fmla="val 5774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内装・外装の面積、設備・外構の規模をご記入ください</a:t>
            </a:r>
            <a:br>
              <a:rPr lang="en-US" altLang="ja-JP" sz="1000" dirty="0">
                <a:solidFill>
                  <a:srgbClr val="000000"/>
                </a:solidFill>
                <a:ea typeface="游ゴシック"/>
              </a:rPr>
            </a:b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（</a:t>
            </a:r>
            <a:r>
              <a:rPr kumimoji="1" lang="ja-JP" altLang="ja-JP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宿泊施設の高付加価値化改修</a:t>
            </a:r>
            <a:r>
              <a:rPr kumimoji="1" lang="ja-JP" altLang="en-US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・</a:t>
            </a:r>
            <a:r>
              <a:rPr kumimoji="1" lang="ja-JP" altLang="ja-JP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観光施設の改修</a:t>
            </a:r>
            <a:r>
              <a:rPr kumimoji="1" lang="ja-JP" altLang="en-US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の場合</a:t>
            </a: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）</a:t>
            </a: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A74FA6FD-E0D5-4FBE-AC36-5D221A898A76}"/>
              </a:ext>
            </a:extLst>
          </p:cNvPr>
          <p:cNvSpPr/>
          <p:nvPr/>
        </p:nvSpPr>
        <p:spPr>
          <a:xfrm>
            <a:off x="4607674" y="5964655"/>
            <a:ext cx="4312721" cy="475204"/>
          </a:xfrm>
          <a:prstGeom prst="wedgeRectCallout">
            <a:avLst>
              <a:gd name="adj1" fmla="val -46274"/>
              <a:gd name="adj2" fmla="val -92166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改修の有無は問わず、施設内の全ての客室数をご記入ください</a:t>
            </a:r>
            <a:br>
              <a:rPr lang="en-US" altLang="ja-JP" sz="1000" dirty="0">
                <a:solidFill>
                  <a:srgbClr val="000000"/>
                </a:solidFill>
                <a:ea typeface="游ゴシック"/>
              </a:rPr>
            </a:b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（</a:t>
            </a:r>
            <a:r>
              <a:rPr kumimoji="1" lang="ja-JP" altLang="ja-JP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宿泊施設の高付加価値化改修</a:t>
            </a:r>
            <a:r>
              <a:rPr kumimoji="1" lang="ja-JP" altLang="en-US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の場合</a:t>
            </a: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）</a:t>
            </a:r>
            <a:endParaRPr lang="en-US" altLang="ja-JP" sz="1000" dirty="0">
              <a:solidFill>
                <a:srgbClr val="000000"/>
              </a:solidFill>
              <a:ea typeface="游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6227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CFFF070-528E-4D91-8F17-C3DC89D9D6B1}"/>
              </a:ext>
            </a:extLst>
          </p:cNvPr>
          <p:cNvCxnSpPr/>
          <p:nvPr/>
        </p:nvCxnSpPr>
        <p:spPr>
          <a:xfrm>
            <a:off x="9334" y="418141"/>
            <a:ext cx="1216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3E200C8-DEA5-4D3C-9E16-78BB0A49C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73172"/>
              </p:ext>
            </p:extLst>
          </p:nvPr>
        </p:nvGraphicFramePr>
        <p:xfrm>
          <a:off x="347470" y="1017037"/>
          <a:ext cx="11142565" cy="522420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6294">
                  <a:extLst>
                    <a:ext uri="{9D8B030D-6E8A-4147-A177-3AD203B41FA5}">
                      <a16:colId xmlns:a16="http://schemas.microsoft.com/office/drawing/2014/main" val="2410514859"/>
                    </a:ext>
                  </a:extLst>
                </a:gridCol>
                <a:gridCol w="399532">
                  <a:extLst>
                    <a:ext uri="{9D8B030D-6E8A-4147-A177-3AD203B41FA5}">
                      <a16:colId xmlns:a16="http://schemas.microsoft.com/office/drawing/2014/main" val="1604511688"/>
                    </a:ext>
                  </a:extLst>
                </a:gridCol>
                <a:gridCol w="1455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3453622333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873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/>
                        <a:t>事業名〇〇〇〇　実施スケジュール</a:t>
                      </a:r>
                      <a:endParaRPr kumimoji="1" lang="en-US" altLang="ja-JP" sz="1200" b="1"/>
                    </a:p>
                  </a:txBody>
                  <a:tcPr anchor="ctr"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976465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/>
                        <a:t>月日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R3</a:t>
                      </a:r>
                      <a:r>
                        <a:rPr kumimoji="1" lang="ja-JP" altLang="en-US" sz="1100"/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R4</a:t>
                      </a:r>
                      <a:r>
                        <a:rPr kumimoji="1" lang="ja-JP" altLang="en-US" sz="1100"/>
                        <a:t>年度</a:t>
                      </a:r>
                      <a:endParaRPr kumimoji="1" lang="en-US" altLang="ja-JP" sz="1100"/>
                    </a:p>
                    <a:p>
                      <a:pPr algn="l"/>
                      <a:r>
                        <a:rPr kumimoji="1" lang="en-US" altLang="ja-JP" sz="1100"/>
                        <a:t>4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5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6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7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8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9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10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11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12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1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2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3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R5</a:t>
                      </a:r>
                      <a:r>
                        <a:rPr kumimoji="1" lang="ja-JP" altLang="en-US" sz="1100"/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858383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1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計画・設計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738171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2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建築確認申請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939788"/>
                  </a:ext>
                </a:extLst>
              </a:tr>
              <a:tr h="59210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3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施工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既存撤去</a:t>
                      </a:r>
                      <a:endParaRPr kumimoji="1" lang="en-US" altLang="ja-JP" sz="1100"/>
                    </a:p>
                    <a:p>
                      <a:pPr algn="l"/>
                      <a:r>
                        <a:rPr kumimoji="1" lang="ja-JP" altLang="en-US" sz="1100"/>
                        <a:t>（内装設備等）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86104"/>
                  </a:ext>
                </a:extLst>
              </a:tr>
              <a:tr h="5921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改修工事</a:t>
                      </a:r>
                      <a:endParaRPr kumimoji="1" lang="en-US" altLang="ja-JP" sz="1100"/>
                    </a:p>
                    <a:p>
                      <a:pPr algn="l"/>
                      <a:r>
                        <a:rPr kumimoji="1" lang="ja-JP" altLang="en-US" sz="1100"/>
                        <a:t>（内装、外装）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1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改修工事</a:t>
                      </a:r>
                      <a:endParaRPr kumimoji="1" lang="en-US" altLang="ja-JP" sz="1100"/>
                    </a:p>
                    <a:p>
                      <a:pPr algn="l"/>
                      <a:r>
                        <a:rPr kumimoji="1" lang="ja-JP" altLang="en-US" sz="1100"/>
                        <a:t>（設備工事）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4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審査事務局検査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968506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5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休業期間等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BD85FC5A-C41D-4F63-AB77-287BB080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9946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5" name="吹き出し: 四角形 14">
            <a:extLst>
              <a:ext uri="{FF2B5EF4-FFF2-40B4-BE49-F238E27FC236}">
                <a16:creationId xmlns:a16="http://schemas.microsoft.com/office/drawing/2014/main" id="{C44AB53D-8846-4D9F-B399-9009BCC25C4A}"/>
              </a:ext>
            </a:extLst>
          </p:cNvPr>
          <p:cNvSpPr/>
          <p:nvPr/>
        </p:nvSpPr>
        <p:spPr>
          <a:xfrm>
            <a:off x="2122856" y="3112149"/>
            <a:ext cx="3162728" cy="414892"/>
          </a:xfrm>
          <a:prstGeom prst="wedgeRectCallout">
            <a:avLst>
              <a:gd name="adj1" fmla="val -59972"/>
              <a:gd name="adj2" fmla="val -47556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>
                <a:solidFill>
                  <a:schemeClr val="tx1"/>
                </a:solidFill>
              </a:rPr>
              <a:t>建築確認申請が必要な場合は記載</a:t>
            </a:r>
          </a:p>
        </p:txBody>
      </p:sp>
      <p:sp>
        <p:nvSpPr>
          <p:cNvPr id="9" name="テキスト ボックス 1">
            <a:extLst>
              <a:ext uri="{FF2B5EF4-FFF2-40B4-BE49-F238E27FC236}">
                <a16:creationId xmlns:a16="http://schemas.microsoft.com/office/drawing/2014/main" id="{7503822A-7C97-41E0-8251-E3C5A4D81DA8}"/>
              </a:ext>
            </a:extLst>
          </p:cNvPr>
          <p:cNvSpPr txBox="1"/>
          <p:nvPr/>
        </p:nvSpPr>
        <p:spPr>
          <a:xfrm>
            <a:off x="11302678" y="84880"/>
            <a:ext cx="794794" cy="2769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>
                <a:latin typeface="游ゴシック"/>
                <a:ea typeface="游ゴシック"/>
              </a:rPr>
              <a:t>様式２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D5A6A3-F577-453B-B8FA-0EB7DB9ABF64}"/>
              </a:ext>
            </a:extLst>
          </p:cNvPr>
          <p:cNvSpPr txBox="1"/>
          <p:nvPr/>
        </p:nvSpPr>
        <p:spPr>
          <a:xfrm>
            <a:off x="149606" y="502918"/>
            <a:ext cx="5946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>
                <a:solidFill>
                  <a:schemeClr val="tx1"/>
                </a:solidFill>
              </a:rPr>
              <a:t>事業実施前後も含めて全体の事業スケジュールをご記入ください</a:t>
            </a: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888A2E90-D441-4729-B45B-7DB916E5EA33}"/>
              </a:ext>
            </a:extLst>
          </p:cNvPr>
          <p:cNvSpPr/>
          <p:nvPr/>
        </p:nvSpPr>
        <p:spPr>
          <a:xfrm>
            <a:off x="3356061" y="6242349"/>
            <a:ext cx="7231121" cy="468243"/>
          </a:xfrm>
          <a:prstGeom prst="wedgeRectCallout">
            <a:avLst>
              <a:gd name="adj1" fmla="val 39483"/>
              <a:gd name="adj2" fmla="val -83236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r>
              <a:rPr lang="ja-JP" altLang="en-US" sz="1000">
                <a:solidFill>
                  <a:schemeClr val="tx1"/>
                </a:solidFill>
              </a:rPr>
              <a:t>本補助事業は令和</a:t>
            </a:r>
            <a:r>
              <a:rPr lang="en-US" altLang="ja-JP" sz="1000">
                <a:solidFill>
                  <a:schemeClr val="tx1"/>
                </a:solidFill>
              </a:rPr>
              <a:t>4</a:t>
            </a:r>
            <a:r>
              <a:rPr lang="ja-JP" altLang="en-US" sz="1000">
                <a:solidFill>
                  <a:schemeClr val="tx1"/>
                </a:solidFill>
              </a:rPr>
              <a:t>年</a:t>
            </a:r>
            <a:r>
              <a:rPr lang="en-US" altLang="ja-JP" sz="1000">
                <a:solidFill>
                  <a:schemeClr val="tx1"/>
                </a:solidFill>
              </a:rPr>
              <a:t>2</a:t>
            </a:r>
            <a:r>
              <a:rPr lang="ja-JP" altLang="en-US" sz="1000">
                <a:solidFill>
                  <a:schemeClr val="tx1"/>
                </a:solidFill>
              </a:rPr>
              <a:t>月までに完了した工事が補助対象となります。今年度に着手する事業が年度内に完了せずに、</a:t>
            </a:r>
            <a:br>
              <a:rPr lang="en-US" altLang="ja-JP" sz="1000">
                <a:solidFill>
                  <a:schemeClr val="tx1"/>
                </a:solidFill>
              </a:rPr>
            </a:br>
            <a:r>
              <a:rPr lang="ja-JP" altLang="en-US" sz="1000">
                <a:solidFill>
                  <a:schemeClr val="tx1"/>
                </a:solidFill>
              </a:rPr>
              <a:t>やむなく次年度以降にも継続して事業が発生する場合は、次年度以降のスケジュールも参考情報として記載ください。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FC6A2C-E295-4058-BED8-AF181A30B394}"/>
              </a:ext>
            </a:extLst>
          </p:cNvPr>
          <p:cNvSpPr txBox="1"/>
          <p:nvPr/>
        </p:nvSpPr>
        <p:spPr>
          <a:xfrm>
            <a:off x="121040" y="83621"/>
            <a:ext cx="1188745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1600" b="1"/>
              <a:t>個別事業計画スケジュール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53648253-B4F4-40C8-9A17-09204543F768}"/>
              </a:ext>
            </a:extLst>
          </p:cNvPr>
          <p:cNvSpPr/>
          <p:nvPr/>
        </p:nvSpPr>
        <p:spPr>
          <a:xfrm>
            <a:off x="5285584" y="3429000"/>
            <a:ext cx="904201" cy="304383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8EFB2FDA-2342-400B-B755-9CECFAD5C844}"/>
              </a:ext>
            </a:extLst>
          </p:cNvPr>
          <p:cNvSpPr/>
          <p:nvPr/>
        </p:nvSpPr>
        <p:spPr>
          <a:xfrm>
            <a:off x="6414907" y="4050323"/>
            <a:ext cx="1767801" cy="304383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7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E98E6B-0985-438B-8AA6-C52DB5795FF0}"/>
              </a:ext>
            </a:extLst>
          </p:cNvPr>
          <p:cNvSpPr txBox="1"/>
          <p:nvPr/>
        </p:nvSpPr>
        <p:spPr>
          <a:xfrm>
            <a:off x="1543524" y="192726"/>
            <a:ext cx="9983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u="sng"/>
              <a:t>様式２に添付いただく書類（改修内容がわかる資料）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BD85FC5A-C41D-4F63-AB77-287BB080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4134" y="6499814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A1742D6-0830-4093-BACD-CFEE2AFABDD0}"/>
              </a:ext>
            </a:extLst>
          </p:cNvPr>
          <p:cNvSpPr txBox="1"/>
          <p:nvPr/>
        </p:nvSpPr>
        <p:spPr>
          <a:xfrm>
            <a:off x="149606" y="578224"/>
            <a:ext cx="5946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>
                <a:solidFill>
                  <a:schemeClr val="tx1"/>
                </a:solidFill>
              </a:rPr>
              <a:t>以下</a:t>
            </a:r>
            <a:r>
              <a:rPr lang="ja-JP" altLang="en-US" sz="1400" b="1"/>
              <a:t>、改修内容がわかる</a:t>
            </a:r>
            <a:r>
              <a:rPr kumimoji="1" lang="ja-JP" altLang="en-US" sz="1400" b="1">
                <a:solidFill>
                  <a:schemeClr val="tx1"/>
                </a:solidFill>
              </a:rPr>
              <a:t>書類を揃えてご提出ください。</a:t>
            </a:r>
          </a:p>
        </p:txBody>
      </p:sp>
      <p:sp>
        <p:nvSpPr>
          <p:cNvPr id="12" name="テキスト ボックス 1">
            <a:extLst>
              <a:ext uri="{FF2B5EF4-FFF2-40B4-BE49-F238E27FC236}">
                <a16:creationId xmlns:a16="http://schemas.microsoft.com/office/drawing/2014/main" id="{68119E1F-5A84-4983-B0F3-2CAD68E89050}"/>
              </a:ext>
            </a:extLst>
          </p:cNvPr>
          <p:cNvSpPr txBox="1"/>
          <p:nvPr/>
        </p:nvSpPr>
        <p:spPr>
          <a:xfrm>
            <a:off x="366705" y="3837653"/>
            <a:ext cx="523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/>
              <a:t>【</a:t>
            </a:r>
            <a:r>
              <a:rPr lang="ja-JP" altLang="en-US" sz="1200" b="1"/>
              <a:t>添付書類</a:t>
            </a:r>
            <a:r>
              <a:rPr lang="en-US" altLang="ja-JP" sz="1200" b="1"/>
              <a:t>】※</a:t>
            </a:r>
            <a:r>
              <a:rPr lang="ja-JP" altLang="en-US" sz="1200" b="1"/>
              <a:t>事前の検討・準備が進んでいる場合に提出いただくもの</a:t>
            </a:r>
            <a:endParaRPr kumimoji="1" lang="ja-JP" altLang="en-US" sz="1200" b="1"/>
          </a:p>
        </p:txBody>
      </p:sp>
      <p:sp>
        <p:nvSpPr>
          <p:cNvPr id="19" name="テキスト ボックス 4">
            <a:extLst>
              <a:ext uri="{FF2B5EF4-FFF2-40B4-BE49-F238E27FC236}">
                <a16:creationId xmlns:a16="http://schemas.microsoft.com/office/drawing/2014/main" id="{D8C1AEBA-C6F8-46DB-9BE1-CC80EB193C4C}"/>
              </a:ext>
            </a:extLst>
          </p:cNvPr>
          <p:cNvSpPr txBox="1"/>
          <p:nvPr/>
        </p:nvSpPr>
        <p:spPr>
          <a:xfrm>
            <a:off x="3574004" y="6419053"/>
            <a:ext cx="795327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altLang="ja-JP" sz="1000">
                <a:solidFill>
                  <a:schemeClr val="tx1"/>
                </a:solidFill>
              </a:rPr>
              <a:t>※ </a:t>
            </a:r>
            <a:r>
              <a:rPr lang="ja-JP" altLang="en-US" sz="1000">
                <a:solidFill>
                  <a:schemeClr val="tx1"/>
                </a:solidFill>
              </a:rPr>
              <a:t>改修工事費、設計費、付帯工事費、建物撤去工事費、撤去に係る事前調査費イベント開催経費、コンテンツ開発費、消耗品費等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B124EA9-A990-4DB1-880E-CB1697E4C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48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 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2A7E1C9F-3B26-46AC-B8B8-793D7EE98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214149"/>
              </p:ext>
            </p:extLst>
          </p:nvPr>
        </p:nvGraphicFramePr>
        <p:xfrm>
          <a:off x="604734" y="4156548"/>
          <a:ext cx="10838402" cy="22324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14892">
                  <a:extLst>
                    <a:ext uri="{9D8B030D-6E8A-4147-A177-3AD203B41FA5}">
                      <a16:colId xmlns:a16="http://schemas.microsoft.com/office/drawing/2014/main" val="2948743411"/>
                    </a:ext>
                  </a:extLst>
                </a:gridCol>
                <a:gridCol w="7823510">
                  <a:extLst>
                    <a:ext uri="{9D8B030D-6E8A-4147-A177-3AD203B41FA5}">
                      <a16:colId xmlns:a16="http://schemas.microsoft.com/office/drawing/2014/main" val="1821631779"/>
                    </a:ext>
                  </a:extLst>
                </a:gridCol>
              </a:tblGrid>
              <a:tr h="241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提出資料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20368"/>
                  </a:ext>
                </a:extLst>
              </a:tr>
              <a:tr h="84799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(1)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基本設計図</a:t>
                      </a:r>
                      <a:r>
                        <a:rPr lang="ja-JP" altLang="en-US" sz="1100" b="1">
                          <a:solidFill>
                            <a:schemeClr val="tx1"/>
                          </a:solidFill>
                        </a:rPr>
                        <a:t>書</a:t>
                      </a: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工事内容によって</a:t>
                      </a:r>
                      <a:r>
                        <a:rPr lang="ja-JP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基本設計図書の内容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も</a:t>
                      </a:r>
                      <a:r>
                        <a:rPr lang="ja-JP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異なります。</a:t>
                      </a:r>
                      <a:br>
                        <a:rPr lang="ja-JP" altLang="en-US" sz="1100">
                          <a:solidFill>
                            <a:srgbClr val="000000"/>
                          </a:solidFill>
                        </a:rPr>
                      </a:b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〈基本設計図書一覧（例）〉</a:t>
                      </a:r>
                      <a:endParaRPr lang="ja-JP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概要書（対象面積）、</a:t>
                      </a:r>
                      <a:r>
                        <a:rPr lang="ja-JP" sz="1100" b="0" i="0" u="none" strike="noStrike" noProof="0">
                          <a:solidFill>
                            <a:schemeClr val="tx1"/>
                          </a:solidFill>
                        </a:rPr>
                        <a:t>仕様書・仕上げ表、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配置図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、平面図（仕上げが記載された図面）、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断面図又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は立面図（仕上げが記載された図面）、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設備改修の場合は設備図</a:t>
                      </a:r>
                      <a:endParaRPr lang="ja-JP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38388813"/>
                  </a:ext>
                </a:extLst>
              </a:tr>
              <a:tr h="369454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(2)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 現状写真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改修対象のわかる写真を提出してください　</a:t>
                      </a:r>
                      <a:endParaRPr lang="ja-JP" sz="1100" b="0" i="0" u="none" strike="noStrike" noProof="0">
                        <a:solidFill>
                          <a:schemeClr val="tx1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8081278"/>
                  </a:ext>
                </a:extLst>
              </a:tr>
              <a:tr h="3140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(3)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見積書（内訳書）（相見積を含む）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改修内容と補助対象経費</a:t>
                      </a:r>
                      <a:r>
                        <a:rPr lang="en-US" altLang="ja-JP" sz="1100" baseline="3000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を明記してください</a:t>
                      </a:r>
                      <a:endParaRPr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073171"/>
                  </a:ext>
                </a:extLst>
              </a:tr>
              <a:tr h="3602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(4)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 施工工程表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施工会社の施工工程表を提出してください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6893525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5466BB-5415-4BE6-B07F-1318B3A769E4}"/>
              </a:ext>
            </a:extLst>
          </p:cNvPr>
          <p:cNvSpPr txBox="1"/>
          <p:nvPr/>
        </p:nvSpPr>
        <p:spPr>
          <a:xfrm>
            <a:off x="102951" y="211665"/>
            <a:ext cx="1380614" cy="261610"/>
          </a:xfrm>
          <a:prstGeom prst="rect">
            <a:avLst/>
          </a:prstGeom>
          <a:solidFill>
            <a:schemeClr val="tx1"/>
          </a:solidFill>
        </p:spPr>
        <p:txBody>
          <a:bodyPr wrap="square" anchor="ctr">
            <a:spAutoFit/>
          </a:bodyPr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補助事業①②④</a:t>
            </a:r>
            <a:endParaRPr lang="ja-JP" altLang="en-US" sz="1100" b="1">
              <a:solidFill>
                <a:schemeClr val="bg1"/>
              </a:solidFill>
            </a:endParaRPr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D80CA517-225B-4B0D-B82B-171AFE212EA5}"/>
              </a:ext>
            </a:extLst>
          </p:cNvPr>
          <p:cNvSpPr txBox="1"/>
          <p:nvPr/>
        </p:nvSpPr>
        <p:spPr>
          <a:xfrm>
            <a:off x="330017" y="1243297"/>
            <a:ext cx="5127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/>
              <a:t>【</a:t>
            </a:r>
            <a:r>
              <a:rPr lang="ja-JP" altLang="en-US" sz="1200" b="1"/>
              <a:t>添付書類</a:t>
            </a:r>
            <a:r>
              <a:rPr lang="en-US" altLang="ja-JP" sz="1200" b="1"/>
              <a:t>】※</a:t>
            </a:r>
            <a:r>
              <a:rPr lang="ja-JP" altLang="en-US" sz="1200" b="1"/>
              <a:t>最低限ご準備いただくもの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24" name="吹き出し: 四角形 23">
            <a:extLst>
              <a:ext uri="{FF2B5EF4-FFF2-40B4-BE49-F238E27FC236}">
                <a16:creationId xmlns:a16="http://schemas.microsoft.com/office/drawing/2014/main" id="{7D0484E9-2071-4B71-81CB-5DCE34B22F85}"/>
              </a:ext>
            </a:extLst>
          </p:cNvPr>
          <p:cNvSpPr/>
          <p:nvPr/>
        </p:nvSpPr>
        <p:spPr>
          <a:xfrm>
            <a:off x="7004636" y="3496787"/>
            <a:ext cx="4440152" cy="572562"/>
          </a:xfrm>
          <a:prstGeom prst="wedgeRectCallout">
            <a:avLst>
              <a:gd name="adj1" fmla="val -56866"/>
              <a:gd name="adj2" fmla="val 39588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>
                <a:solidFill>
                  <a:schemeClr val="tx1"/>
                </a:solidFill>
              </a:rPr>
              <a:t>事前検討・準備が進んでいる場合は、以下の資料をご提出ください。</a:t>
            </a:r>
            <a:endParaRPr lang="en-US" altLang="ja-JP" sz="1100">
              <a:solidFill>
                <a:schemeClr val="tx1"/>
              </a:solidFill>
            </a:endParaRPr>
          </a:p>
        </p:txBody>
      </p: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00208779-3C57-4430-9137-1286726C71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620112"/>
              </p:ext>
            </p:extLst>
          </p:nvPr>
        </p:nvGraphicFramePr>
        <p:xfrm>
          <a:off x="604733" y="1533417"/>
          <a:ext cx="10791541" cy="17410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04227">
                  <a:extLst>
                    <a:ext uri="{9D8B030D-6E8A-4147-A177-3AD203B41FA5}">
                      <a16:colId xmlns:a16="http://schemas.microsoft.com/office/drawing/2014/main" val="2948743411"/>
                    </a:ext>
                  </a:extLst>
                </a:gridCol>
                <a:gridCol w="7787314">
                  <a:extLst>
                    <a:ext uri="{9D8B030D-6E8A-4147-A177-3AD203B41FA5}">
                      <a16:colId xmlns:a16="http://schemas.microsoft.com/office/drawing/2014/main" val="1821631779"/>
                    </a:ext>
                  </a:extLst>
                </a:gridCol>
              </a:tblGrid>
              <a:tr h="2239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提出資料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20368"/>
                  </a:ext>
                </a:extLst>
              </a:tr>
              <a:tr h="367675">
                <a:tc>
                  <a:txBody>
                    <a:bodyPr/>
                    <a:lstStyle/>
                    <a:p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(1)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レイアウト図</a:t>
                      </a:r>
                      <a:endParaRPr kumimoji="1" lang="ja-JP" altLang="en-US" sz="1100" b="1">
                        <a:solidFill>
                          <a:schemeClr val="tx1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改修内容や場所等がわかるレイアウト図をご提出ください。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38388813"/>
                  </a:ext>
                </a:extLst>
              </a:tr>
              <a:tr h="355047">
                <a:tc>
                  <a:txBody>
                    <a:bodyPr/>
                    <a:lstStyle/>
                    <a:p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(2)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 施工後のイメージ図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改修内容（仕様）のわかる図面を提出してください</a:t>
                      </a: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1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（写真コラージュと平面プランなど素材・配置がわかる資料をご提出ください）</a:t>
                      </a:r>
                      <a:endParaRPr lang="ja-JP" altLang="ja-JP" sz="1100" b="0" i="0" u="none" strike="noStrike" noProof="0">
                        <a:solidFill>
                          <a:schemeClr val="tx1"/>
                        </a:solidFill>
                        <a:latin typeface="+mn-lt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8081278"/>
                  </a:ext>
                </a:extLst>
              </a:tr>
              <a:tr h="35504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altLang="ja-JP" sz="1100" b="1" i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</a:rPr>
                        <a:t>(3)</a:t>
                      </a:r>
                      <a:r>
                        <a:rPr lang="ja-JP" altLang="en-US" sz="1100" b="1" i="0">
                          <a:solidFill>
                            <a:srgbClr val="000000"/>
                          </a:solidFill>
                          <a:effectLst/>
                          <a:ea typeface="游ゴシック" panose="020B0400000000000000" pitchFamily="50" charset="-128"/>
                        </a:rPr>
                        <a:t> 現状写真</a:t>
                      </a:r>
                      <a:r>
                        <a:rPr lang="ja-JP" altLang="en-US" sz="1100" b="1" i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</a:rPr>
                        <a:t>​</a:t>
                      </a:r>
                      <a:endParaRPr lang="ja-JP" altLang="en-US" sz="11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ea typeface="游ゴシック" panose="020B0400000000000000" pitchFamily="50" charset="-128"/>
                        </a:rPr>
                        <a:t>改修対象のわかる写真を提出してください</a:t>
                      </a:r>
                      <a:r>
                        <a:rPr lang="ja-JP" altLang="en-US" sz="1100" b="0" i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</a:rPr>
                        <a:t>​</a:t>
                      </a:r>
                      <a:endParaRPr lang="ja-JP" alt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323734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(4)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概算見積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概算見積を提出してください（総額のみでも可）</a:t>
                      </a:r>
                      <a:endParaRPr lang="ja-JP" sz="1100" b="0" i="0" u="none" strike="noStrike" noProof="0">
                        <a:solidFill>
                          <a:schemeClr val="tx1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356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69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0B124EA9-A990-4DB1-880E-CB1697E4C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48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 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2A7E1C9F-3B26-46AC-B8B8-793D7EE98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80543"/>
              </p:ext>
            </p:extLst>
          </p:nvPr>
        </p:nvGraphicFramePr>
        <p:xfrm>
          <a:off x="604734" y="1310487"/>
          <a:ext cx="10838402" cy="15702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14892">
                  <a:extLst>
                    <a:ext uri="{9D8B030D-6E8A-4147-A177-3AD203B41FA5}">
                      <a16:colId xmlns:a16="http://schemas.microsoft.com/office/drawing/2014/main" val="2948743411"/>
                    </a:ext>
                  </a:extLst>
                </a:gridCol>
                <a:gridCol w="7823510">
                  <a:extLst>
                    <a:ext uri="{9D8B030D-6E8A-4147-A177-3AD203B41FA5}">
                      <a16:colId xmlns:a16="http://schemas.microsoft.com/office/drawing/2014/main" val="1821631779"/>
                    </a:ext>
                  </a:extLst>
                </a:gridCol>
              </a:tblGrid>
              <a:tr h="241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提出資料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20368"/>
                  </a:ext>
                </a:extLst>
              </a:tr>
              <a:tr h="62767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(1)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見積書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050"/>
                        <a:t>・内訳書</a:t>
                      </a:r>
                      <a:endParaRPr lang="en-US" altLang="ja-JP" sz="1050"/>
                    </a:p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050"/>
                        <a:t>・揃えられない場合は概算見積</a:t>
                      </a:r>
                      <a:endParaRPr lang="ja-JP" sz="105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38388813"/>
                  </a:ext>
                </a:extLst>
              </a:tr>
              <a:tr h="369454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(2)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 現状写真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改修対象のわかる写真を提出してください　</a:t>
                      </a:r>
                      <a:endParaRPr lang="ja-JP" sz="1100" b="0" i="0" u="none" strike="noStrike" noProof="0">
                        <a:solidFill>
                          <a:schemeClr val="tx1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8081278"/>
                  </a:ext>
                </a:extLst>
              </a:tr>
              <a:tr h="3140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(3)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撤去後の活用イメージ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撤去後の</a:t>
                      </a:r>
                      <a:r>
                        <a:rPr lang="ja-JP" altLang="ja-JP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内容（仕様）のわかる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概要資料（写真コラージュや平面プランなど素材・配置がわかる資料をご提出ください）</a:t>
                      </a:r>
                      <a:endParaRPr lang="ja-JP" altLang="ja-JP" sz="1100" b="0" i="0" u="none" strike="noStrike" noProof="0">
                        <a:solidFill>
                          <a:schemeClr val="tx1"/>
                        </a:solidFill>
                        <a:latin typeface="+mn-lt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073171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2A73FCA-5338-42D6-9A9D-8898EBC514A1}"/>
              </a:ext>
            </a:extLst>
          </p:cNvPr>
          <p:cNvSpPr txBox="1"/>
          <p:nvPr/>
        </p:nvSpPr>
        <p:spPr>
          <a:xfrm>
            <a:off x="1543524" y="192730"/>
            <a:ext cx="9983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u="sng"/>
              <a:t>様式２に添付いただく書類（改修内容がわかる資料）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F621A9E-EEEE-4936-AF17-9018600AAB39}"/>
              </a:ext>
            </a:extLst>
          </p:cNvPr>
          <p:cNvSpPr txBox="1"/>
          <p:nvPr/>
        </p:nvSpPr>
        <p:spPr>
          <a:xfrm>
            <a:off x="102951" y="211669"/>
            <a:ext cx="1380614" cy="261610"/>
          </a:xfrm>
          <a:prstGeom prst="rect">
            <a:avLst/>
          </a:prstGeom>
          <a:solidFill>
            <a:schemeClr val="tx1"/>
          </a:solidFill>
        </p:spPr>
        <p:txBody>
          <a:bodyPr wrap="square" anchor="ctr">
            <a:spAutoFit/>
          </a:bodyPr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補助事業③</a:t>
            </a:r>
            <a:endParaRPr lang="ja-JP" altLang="en-US" sz="1100" b="1">
              <a:solidFill>
                <a:schemeClr val="bg1"/>
              </a:solidFill>
            </a:endParaRPr>
          </a:p>
        </p:txBody>
      </p:sp>
      <p:sp>
        <p:nvSpPr>
          <p:cNvPr id="22" name="スライド番号プレースホルダー 7">
            <a:extLst>
              <a:ext uri="{FF2B5EF4-FFF2-40B4-BE49-F238E27FC236}">
                <a16:creationId xmlns:a16="http://schemas.microsoft.com/office/drawing/2014/main" id="{86CAC8B4-DC64-41EF-9C14-40604B3DF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4134" y="6499814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38A33C4-CC14-4BFD-9350-B6AA12ABE784}"/>
              </a:ext>
            </a:extLst>
          </p:cNvPr>
          <p:cNvSpPr txBox="1"/>
          <p:nvPr/>
        </p:nvSpPr>
        <p:spPr>
          <a:xfrm>
            <a:off x="149606" y="578224"/>
            <a:ext cx="5946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>
                <a:solidFill>
                  <a:schemeClr val="tx1"/>
                </a:solidFill>
              </a:rPr>
              <a:t>以下</a:t>
            </a:r>
            <a:r>
              <a:rPr lang="ja-JP" altLang="en-US" sz="1400" b="1"/>
              <a:t>、改修内容がわかる</a:t>
            </a:r>
            <a:r>
              <a:rPr kumimoji="1" lang="ja-JP" altLang="en-US" sz="1400" b="1">
                <a:solidFill>
                  <a:schemeClr val="tx1"/>
                </a:solidFill>
              </a:rPr>
              <a:t>書類を揃えてご提出ください。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CF28EE-90E4-47A3-B940-54F2001AA4E8}"/>
              </a:ext>
            </a:extLst>
          </p:cNvPr>
          <p:cNvSpPr txBox="1"/>
          <p:nvPr/>
        </p:nvSpPr>
        <p:spPr>
          <a:xfrm>
            <a:off x="102951" y="3439775"/>
            <a:ext cx="1380614" cy="261610"/>
          </a:xfrm>
          <a:prstGeom prst="rect">
            <a:avLst/>
          </a:prstGeom>
          <a:solidFill>
            <a:schemeClr val="tx1"/>
          </a:solidFill>
        </p:spPr>
        <p:txBody>
          <a:bodyPr wrap="square" anchor="ctr">
            <a:spAutoFit/>
          </a:bodyPr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補助事業⑥</a:t>
            </a:r>
            <a:endParaRPr lang="ja-JP" altLang="en-US" sz="1100" b="1">
              <a:solidFill>
                <a:schemeClr val="bg1"/>
              </a:solidFill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27F9CBCC-DDDA-46D0-B5F5-9776B5B9A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985958"/>
              </p:ext>
            </p:extLst>
          </p:nvPr>
        </p:nvGraphicFramePr>
        <p:xfrm>
          <a:off x="604734" y="4027228"/>
          <a:ext cx="10838402" cy="8867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14892">
                  <a:extLst>
                    <a:ext uri="{9D8B030D-6E8A-4147-A177-3AD203B41FA5}">
                      <a16:colId xmlns:a16="http://schemas.microsoft.com/office/drawing/2014/main" val="2948743411"/>
                    </a:ext>
                  </a:extLst>
                </a:gridCol>
                <a:gridCol w="7823510">
                  <a:extLst>
                    <a:ext uri="{9D8B030D-6E8A-4147-A177-3AD203B41FA5}">
                      <a16:colId xmlns:a16="http://schemas.microsoft.com/office/drawing/2014/main" val="1821631779"/>
                    </a:ext>
                  </a:extLst>
                </a:gridCol>
              </a:tblGrid>
              <a:tr h="241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提出資料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20368"/>
                  </a:ext>
                </a:extLst>
              </a:tr>
              <a:tr h="62767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(1)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見積書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050"/>
                        <a:t>・内訳書</a:t>
                      </a:r>
                      <a:endParaRPr lang="en-US" altLang="ja-JP" sz="1050"/>
                    </a:p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050"/>
                        <a:t>・揃えられない場合は概算見積</a:t>
                      </a:r>
                      <a:endParaRPr lang="ja-JP" sz="105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38388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08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E98E6B-0985-438B-8AA6-C52DB5795FF0}"/>
              </a:ext>
            </a:extLst>
          </p:cNvPr>
          <p:cNvSpPr txBox="1"/>
          <p:nvPr/>
        </p:nvSpPr>
        <p:spPr>
          <a:xfrm>
            <a:off x="121040" y="94379"/>
            <a:ext cx="11887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/>
              <a:t>個別事業計画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CFFF070-528E-4D91-8F17-C3DC89D9D6B1}"/>
              </a:ext>
            </a:extLst>
          </p:cNvPr>
          <p:cNvCxnSpPr/>
          <p:nvPr/>
        </p:nvCxnSpPr>
        <p:spPr>
          <a:xfrm>
            <a:off x="9334" y="418141"/>
            <a:ext cx="1216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3E200C8-DEA5-4D3C-9E16-78BB0A49C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898907"/>
              </p:ext>
            </p:extLst>
          </p:nvPr>
        </p:nvGraphicFramePr>
        <p:xfrm>
          <a:off x="120414" y="537994"/>
          <a:ext cx="9495606" cy="614304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1942">
                  <a:extLst>
                    <a:ext uri="{9D8B030D-6E8A-4147-A177-3AD203B41FA5}">
                      <a16:colId xmlns:a16="http://schemas.microsoft.com/office/drawing/2014/main" val="2410514859"/>
                    </a:ext>
                  </a:extLst>
                </a:gridCol>
                <a:gridCol w="2060065">
                  <a:extLst>
                    <a:ext uri="{9D8B030D-6E8A-4147-A177-3AD203B41FA5}">
                      <a16:colId xmlns:a16="http://schemas.microsoft.com/office/drawing/2014/main" val="1604511688"/>
                    </a:ext>
                  </a:extLst>
                </a:gridCol>
                <a:gridCol w="7213599">
                  <a:extLst>
                    <a:ext uri="{9D8B030D-6E8A-4147-A177-3AD203B41FA5}">
                      <a16:colId xmlns:a16="http://schemas.microsoft.com/office/drawing/2014/main" val="3453622333"/>
                    </a:ext>
                  </a:extLst>
                </a:gridCol>
              </a:tblGrid>
              <a:tr h="2803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>
                          <a:solidFill>
                            <a:schemeClr val="tx1"/>
                          </a:solidFill>
                        </a:rPr>
                        <a:t>交通関係事業の個別事業計画　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68976465"/>
                  </a:ext>
                </a:extLst>
              </a:tr>
              <a:tr h="4100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補助対象メニュー（別紙「地域一体型：交通関係事業」補助対象メニュー詳細における補助対象メニューから選定）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65225990"/>
                  </a:ext>
                </a:extLst>
              </a:tr>
              <a:tr h="6074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地域計画における当該事業の位置づけ（目的、必要性）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0858383"/>
                  </a:ext>
                </a:extLst>
              </a:tr>
              <a:tr h="11256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当該事業の概要（交通手段、事業主体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交通事業者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、事業内容等）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53738171"/>
                  </a:ext>
                </a:extLst>
              </a:tr>
              <a:tr h="5117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自治体との調整状況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25668070"/>
                  </a:ext>
                </a:extLst>
              </a:tr>
              <a:tr h="9501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当該事業の法的位置付け（旅客自動車運送事業、鉄軌道事業、海上運送事業（旅客船事業）及びバスターミナル事業）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3886104"/>
                  </a:ext>
                </a:extLst>
              </a:tr>
              <a:tr h="4935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関係機関（道路管理者、交通管理者、連携する観光施設や宿泊施設等）との協議状況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37968506"/>
                  </a:ext>
                </a:extLst>
              </a:tr>
              <a:tr h="5807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所管官庁（運輸局、運輸支局等）との協議状況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66839420"/>
                  </a:ext>
                </a:extLst>
              </a:tr>
              <a:tr h="4093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8</a:t>
                      </a:r>
                      <a:endParaRPr kumimoji="1" lang="ja-JP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予定事業費（千円）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5996042"/>
                  </a:ext>
                </a:extLst>
              </a:tr>
              <a:tr h="3212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9</a:t>
                      </a:r>
                      <a:endParaRPr kumimoji="1" lang="ja-JP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補助要求額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（千円）</a:t>
                      </a: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91403445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582AB8B-43BB-43D9-98AF-2E2BBA8D4AB4}"/>
              </a:ext>
            </a:extLst>
          </p:cNvPr>
          <p:cNvSpPr/>
          <p:nvPr/>
        </p:nvSpPr>
        <p:spPr>
          <a:xfrm>
            <a:off x="9696573" y="549603"/>
            <a:ext cx="2369547" cy="58067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>
                <a:solidFill>
                  <a:schemeClr val="tx1"/>
                </a:solidFill>
              </a:rPr>
              <a:t>イメージ図</a:t>
            </a:r>
            <a:endParaRPr kumimoji="1" lang="en-US" altLang="ja-JP" sz="120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>
                <a:solidFill>
                  <a:schemeClr val="tx1"/>
                </a:solidFill>
              </a:rPr>
              <a:t>（任意）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BD85FC5A-C41D-4F63-AB77-287BB080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9E2B7D5-B8BE-4F01-8687-471F5857C77D}"/>
              </a:ext>
            </a:extLst>
          </p:cNvPr>
          <p:cNvSpPr txBox="1"/>
          <p:nvPr/>
        </p:nvSpPr>
        <p:spPr>
          <a:xfrm>
            <a:off x="9074328" y="59923"/>
            <a:ext cx="3048000" cy="343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kumimoji="1" lang="ja-JP" altLang="en-US" sz="1200" b="1"/>
              <a:t>エリア：〇〇県〇〇町〇〇温泉地区</a:t>
            </a:r>
            <a:endParaRPr kumimoji="1" lang="en-US" altLang="ja-JP" sz="1200" b="1"/>
          </a:p>
        </p:txBody>
      </p:sp>
    </p:spTree>
    <p:extLst>
      <p:ext uri="{BB962C8B-B14F-4D97-AF65-F5344CB8AC3E}">
        <p14:creationId xmlns:p14="http://schemas.microsoft.com/office/powerpoint/2010/main" val="133762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E98E6B-0985-438B-8AA6-C52DB5795FF0}"/>
              </a:ext>
            </a:extLst>
          </p:cNvPr>
          <p:cNvSpPr txBox="1"/>
          <p:nvPr/>
        </p:nvSpPr>
        <p:spPr>
          <a:xfrm>
            <a:off x="121040" y="94379"/>
            <a:ext cx="11887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/>
              <a:t>個別事業計画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CFFF070-528E-4D91-8F17-C3DC89D9D6B1}"/>
              </a:ext>
            </a:extLst>
          </p:cNvPr>
          <p:cNvCxnSpPr/>
          <p:nvPr/>
        </p:nvCxnSpPr>
        <p:spPr>
          <a:xfrm>
            <a:off x="9334" y="418141"/>
            <a:ext cx="1216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3E200C8-DEA5-4D3C-9E16-78BB0A49C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542310"/>
              </p:ext>
            </p:extLst>
          </p:nvPr>
        </p:nvGraphicFramePr>
        <p:xfrm>
          <a:off x="125880" y="549604"/>
          <a:ext cx="11882617" cy="499203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37401">
                  <a:extLst>
                    <a:ext uri="{9D8B030D-6E8A-4147-A177-3AD203B41FA5}">
                      <a16:colId xmlns:a16="http://schemas.microsoft.com/office/drawing/2014/main" val="2410514859"/>
                    </a:ext>
                  </a:extLst>
                </a:gridCol>
                <a:gridCol w="2055632">
                  <a:extLst>
                    <a:ext uri="{9D8B030D-6E8A-4147-A177-3AD203B41FA5}">
                      <a16:colId xmlns:a16="http://schemas.microsoft.com/office/drawing/2014/main" val="1604511688"/>
                    </a:ext>
                  </a:extLst>
                </a:gridCol>
                <a:gridCol w="9389584">
                  <a:extLst>
                    <a:ext uri="{9D8B030D-6E8A-4147-A177-3AD203B41FA5}">
                      <a16:colId xmlns:a16="http://schemas.microsoft.com/office/drawing/2014/main" val="3453622333"/>
                    </a:ext>
                  </a:extLst>
                </a:gridCol>
              </a:tblGrid>
              <a:tr h="2450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>
                          <a:solidFill>
                            <a:schemeClr val="tx1"/>
                          </a:solidFill>
                        </a:rPr>
                        <a:t>交通関係事業の個別事業計画　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68976465"/>
                  </a:ext>
                </a:extLst>
              </a:tr>
              <a:tr h="17062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事業によって期待される効果</a:t>
                      </a: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</a:rPr>
                        <a:t>事業を評価する指標（定量・定性）・目標値</a:t>
                      </a:r>
                      <a:r>
                        <a:rPr lang="en-US" altLang="ja-JP" sz="1100" dirty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効果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1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36786232"/>
                  </a:ext>
                </a:extLst>
              </a:tr>
              <a:tr h="30115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事業実施後の取組</a:t>
                      </a:r>
                      <a:r>
                        <a:rPr kumimoji="1" lang="ja-JP" altLang="en-US" sz="1100" dirty="0"/>
                        <a:t>方針・展開</a:t>
                      </a: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21189590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BD85FC5A-C41D-4F63-AB77-287BB080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3496" y="6392650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9E2B7D5-B8BE-4F01-8687-471F5857C77D}"/>
              </a:ext>
            </a:extLst>
          </p:cNvPr>
          <p:cNvSpPr txBox="1"/>
          <p:nvPr/>
        </p:nvSpPr>
        <p:spPr>
          <a:xfrm>
            <a:off x="9074328" y="59923"/>
            <a:ext cx="3048000" cy="343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kumimoji="1" lang="ja-JP" altLang="en-US" sz="1200" b="1"/>
              <a:t>エリア：〇〇県〇〇町〇〇温泉地区</a:t>
            </a:r>
            <a:endParaRPr kumimoji="1" lang="en-US" altLang="ja-JP" sz="12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205B86-CFA3-444C-981A-2DF1D56A8268}"/>
              </a:ext>
            </a:extLst>
          </p:cNvPr>
          <p:cNvSpPr txBox="1"/>
          <p:nvPr/>
        </p:nvSpPr>
        <p:spPr>
          <a:xfrm>
            <a:off x="96584" y="5710019"/>
            <a:ext cx="12025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kumimoji="1" lang="en-US" altLang="ja-JP" sz="1200" b="1" dirty="0"/>
              <a:t>※</a:t>
            </a:r>
            <a:r>
              <a:rPr kumimoji="1" lang="ja-JP" altLang="en-US" sz="1200" b="1" dirty="0"/>
              <a:t>あわせて、補足説明資料として、</a:t>
            </a:r>
            <a:r>
              <a:rPr kumimoji="1" lang="en-US" altLang="ja-JP" sz="1200" b="1" dirty="0"/>
              <a:t>4.</a:t>
            </a:r>
            <a:r>
              <a:rPr kumimoji="1" lang="ja-JP" altLang="en-US" sz="1200" b="1" dirty="0"/>
              <a:t>自治体との調整に関する議事録等、</a:t>
            </a:r>
            <a:r>
              <a:rPr kumimoji="1" lang="en-US" altLang="ja-JP" sz="1200" b="1" dirty="0"/>
              <a:t>6.</a:t>
            </a:r>
            <a:r>
              <a:rPr kumimoji="1" lang="ja-JP" altLang="en-US" sz="1200" b="1" dirty="0"/>
              <a:t>関係機関（道路管理者、交通管理者、連携する観光施設や宿泊施設等）との協議に関する議事録等、</a:t>
            </a:r>
            <a:r>
              <a:rPr kumimoji="1" lang="en-US" altLang="ja-JP" sz="1200" b="1" dirty="0"/>
              <a:t>7.</a:t>
            </a:r>
            <a:r>
              <a:rPr kumimoji="1" lang="ja-JP" altLang="en-US" sz="1200" b="1" dirty="0"/>
              <a:t>所管官庁（運輸局、運輸支局等）との協議に関する議事録等、</a:t>
            </a:r>
            <a:r>
              <a:rPr kumimoji="1" lang="en-US" altLang="ja-JP" sz="1200" b="1" dirty="0"/>
              <a:t>8.</a:t>
            </a:r>
            <a:r>
              <a:rPr kumimoji="1" lang="ja-JP" altLang="en-US" sz="1200" b="1" dirty="0"/>
              <a:t>予定事業費の根拠となる見積書（相見積含む）があれば、参考までにご提出ください。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290990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11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97d214e1-938a-44bb-9cd3-01e38c5eb5c1" xsi:nil="true"/>
    <SharedWithUsers xmlns="518146f0-1ff6-4923-9176-4829f8c48e50">
      <UserInfo>
        <DisplayName>Kairi Suzuki</DisplayName>
        <AccountId>26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1D773CFC55E2B45B936EC0F85CDE04C" ma:contentTypeVersion="13" ma:contentTypeDescription="新しいドキュメントを作成します。" ma:contentTypeScope="" ma:versionID="cdba3cad3fd9ab7441f61d4e3771f70a">
  <xsd:schema xmlns:xsd="http://www.w3.org/2001/XMLSchema" xmlns:xs="http://www.w3.org/2001/XMLSchema" xmlns:p="http://schemas.microsoft.com/office/2006/metadata/properties" xmlns:ns2="97d214e1-938a-44bb-9cd3-01e38c5eb5c1" xmlns:ns3="518146f0-1ff6-4923-9176-4829f8c48e50" targetNamespace="http://schemas.microsoft.com/office/2006/metadata/properties" ma:root="true" ma:fieldsID="890a8b74f1064cbd6e7889cdea59e34d" ns2:_="" ns3:_="">
    <xsd:import namespace="97d214e1-938a-44bb-9cd3-01e38c5eb5c1"/>
    <xsd:import namespace="518146f0-1ff6-4923-9176-4829f8c48e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214e1-938a-44bb-9cd3-01e38c5eb5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146f0-1ff6-4923-9176-4829f8c48e5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F94758-02F2-4988-B37D-C64E6C9230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B2CB6F-8EAC-468C-91C8-C3596DE81E04}">
  <ds:schemaRefs>
    <ds:schemaRef ds:uri="518146f0-1ff6-4923-9176-4829f8c48e50"/>
    <ds:schemaRef ds:uri="97d214e1-938a-44bb-9cd3-01e38c5eb5c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ABE2542-35A6-4497-B13C-A75BD8D5A527}">
  <ds:schemaRefs>
    <ds:schemaRef ds:uri="518146f0-1ff6-4923-9176-4829f8c48e50"/>
    <ds:schemaRef ds:uri="97d214e1-938a-44bb-9cd3-01e38c5eb5c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1288</Words>
  <Application>Microsoft Macintosh PowerPoint</Application>
  <PresentationFormat>ワイド画面</PresentationFormat>
  <Paragraphs>210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青木 真郎</cp:lastModifiedBy>
  <cp:revision>4</cp:revision>
  <dcterms:created xsi:type="dcterms:W3CDTF">2022-02-18T07:44:52Z</dcterms:created>
  <dcterms:modified xsi:type="dcterms:W3CDTF">2022-10-30T07:06:30Z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0x010100A1D773CFC55E2B45B936EC0F85CDE04C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</Properties>
</file>